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0" r:id="rId5"/>
  </p:sldMasterIdLst>
  <p:notesMasterIdLst>
    <p:notesMasterId r:id="rId45"/>
  </p:notesMasterIdLst>
  <p:handoutMasterIdLst>
    <p:handoutMasterId r:id="rId46"/>
  </p:handoutMasterIdLst>
  <p:sldIdLst>
    <p:sldId id="651" r:id="rId6"/>
    <p:sldId id="702" r:id="rId7"/>
    <p:sldId id="705" r:id="rId8"/>
    <p:sldId id="718" r:id="rId9"/>
    <p:sldId id="764" r:id="rId10"/>
    <p:sldId id="766" r:id="rId11"/>
    <p:sldId id="767" r:id="rId12"/>
    <p:sldId id="759" r:id="rId13"/>
    <p:sldId id="762" r:id="rId14"/>
    <p:sldId id="768" r:id="rId15"/>
    <p:sldId id="763" r:id="rId16"/>
    <p:sldId id="746" r:id="rId17"/>
    <p:sldId id="719" r:id="rId18"/>
    <p:sldId id="757" r:id="rId19"/>
    <p:sldId id="747" r:id="rId20"/>
    <p:sldId id="770" r:id="rId21"/>
    <p:sldId id="724" r:id="rId22"/>
    <p:sldId id="725" r:id="rId23"/>
    <p:sldId id="726" r:id="rId24"/>
    <p:sldId id="745" r:id="rId25"/>
    <p:sldId id="727" r:id="rId26"/>
    <p:sldId id="728" r:id="rId27"/>
    <p:sldId id="729" r:id="rId28"/>
    <p:sldId id="730" r:id="rId29"/>
    <p:sldId id="731" r:id="rId30"/>
    <p:sldId id="732" r:id="rId31"/>
    <p:sldId id="733" r:id="rId32"/>
    <p:sldId id="734" r:id="rId33"/>
    <p:sldId id="735" r:id="rId34"/>
    <p:sldId id="736" r:id="rId35"/>
    <p:sldId id="737" r:id="rId36"/>
    <p:sldId id="738" r:id="rId37"/>
    <p:sldId id="739" r:id="rId38"/>
    <p:sldId id="740" r:id="rId39"/>
    <p:sldId id="741" r:id="rId40"/>
    <p:sldId id="771" r:id="rId41"/>
    <p:sldId id="742" r:id="rId42"/>
    <p:sldId id="743" r:id="rId43"/>
    <p:sldId id="710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dy Cadman" initials="cc" lastIdx="28" clrIdx="0"/>
  <p:cmAuthor id="1" name="Kirk" initials="LU" lastIdx="1" clrIdx="1"/>
  <p:cmAuthor id="2" name="Susan" initials="S" lastIdx="3" clrIdx="2"/>
  <p:cmAuthor id="3" name="Collins, Anita Wright" initials="CAW" lastIdx="28" clrIdx="3">
    <p:extLst/>
  </p:cmAuthor>
  <p:cmAuthor id="4" name="Bob Longo" initials="RJL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3AC"/>
    <a:srgbClr val="CC3300"/>
    <a:srgbClr val="4F81BD"/>
    <a:srgbClr val="F17E1F"/>
    <a:srgbClr val="FFFF99"/>
    <a:srgbClr val="494949"/>
    <a:srgbClr val="FFFFFF"/>
    <a:srgbClr val="F7F7F7"/>
    <a:srgbClr val="EEEEEE"/>
    <a:srgbClr val="FAC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9" autoAdjust="0"/>
    <p:restoredTop sz="96706" autoAdjust="0"/>
  </p:normalViewPr>
  <p:slideViewPr>
    <p:cSldViewPr>
      <p:cViewPr varScale="1">
        <p:scale>
          <a:sx n="104" d="100"/>
          <a:sy n="104" d="100"/>
        </p:scale>
        <p:origin x="1254" y="114"/>
      </p:cViewPr>
      <p:guideLst>
        <p:guide orient="horz" pos="134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2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5E80368-2D00-4E9B-9A75-78C76C345195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116042D-B92D-4B45-A272-ADDB301F88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599C7B4-E974-45B7-A790-2CB54A49D061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4518CA5-3677-40BB-BCB4-7783E41E17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35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82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0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22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95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34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69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6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0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58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0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1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</p:spTree>
    <p:extLst>
      <p:ext uri="{BB962C8B-B14F-4D97-AF65-F5344CB8AC3E}">
        <p14:creationId xmlns:p14="http://schemas.microsoft.com/office/powerpoint/2010/main" val="3823003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447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641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2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792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07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9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7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06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0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6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E678-58CA-4629-A876-5A36AE109BF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67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0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</p:spTree>
    <p:extLst>
      <p:ext uri="{BB962C8B-B14F-4D97-AF65-F5344CB8AC3E}">
        <p14:creationId xmlns:p14="http://schemas.microsoft.com/office/powerpoint/2010/main" val="3032414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360363"/>
            <a:ext cx="6413500" cy="48101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2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48C639-DC52-4462-A092-B9246C0E019F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CF2B-7F31-4D03-8728-3986439E5C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Isosceles Triangle 7"/>
          <p:cNvSpPr/>
          <p:nvPr userDrawn="1"/>
        </p:nvSpPr>
        <p:spPr bwMode="auto">
          <a:xfrm rot="11110317" flipH="1">
            <a:off x="7845316" y="3557068"/>
            <a:ext cx="985744" cy="473257"/>
          </a:xfrm>
          <a:prstGeom prst="triangle">
            <a:avLst/>
          </a:prstGeom>
          <a:solidFill>
            <a:srgbClr val="A74E0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Isosceles Triangle 8"/>
          <p:cNvSpPr/>
          <p:nvPr userDrawn="1"/>
        </p:nvSpPr>
        <p:spPr bwMode="auto">
          <a:xfrm rot="10489683">
            <a:off x="295226" y="3557069"/>
            <a:ext cx="985744" cy="473257"/>
          </a:xfrm>
          <a:prstGeom prst="triangle">
            <a:avLst/>
          </a:prstGeom>
          <a:solidFill>
            <a:srgbClr val="A74E0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 userDrawn="1"/>
        </p:nvSpPr>
        <p:spPr bwMode="auto">
          <a:xfrm>
            <a:off x="645952" y="578839"/>
            <a:ext cx="7835317" cy="5016618"/>
          </a:xfrm>
          <a:prstGeom prst="roundRect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75903" y="1581563"/>
            <a:ext cx="8574481" cy="2039680"/>
          </a:xfrm>
          <a:prstGeom prst="rect">
            <a:avLst/>
          </a:prstGeom>
          <a:solidFill>
            <a:srgbClr val="F17E1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4662" y="1581563"/>
            <a:ext cx="7251048" cy="1962088"/>
          </a:xfrm>
          <a:prstGeom prst="rect">
            <a:avLst/>
          </a:prstGeom>
        </p:spPr>
        <p:txBody>
          <a:bodyPr anchor="ctr" anchorCtr="0"/>
          <a:lstStyle>
            <a:lvl1pPr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79091" y="3646374"/>
            <a:ext cx="7396927" cy="925626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 3" pitchFamily="18" charset="2"/>
              <a:buNone/>
              <a:defRPr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Subtitle Text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804809" y="5375228"/>
            <a:ext cx="1815191" cy="576984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400" b="0" i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908" y="5821353"/>
            <a:ext cx="1725201" cy="81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5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9C3E2C-F005-43A5-AAFC-C0BD4B46AD7A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962400" y="2286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4191000" y="6492875"/>
            <a:ext cx="607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FE4BC8-D1C5-4F3E-B788-8AFB7F72D5A6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81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57400" y="1905000"/>
            <a:ext cx="49530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/>
            </a:lvl1pPr>
          </a:lstStyle>
          <a:p>
            <a:pPr lvl="0"/>
            <a:r>
              <a:rPr lang="en-US" dirty="0" smtClean="0"/>
              <a:t>Click to edit text for section heading title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6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1200" y="2133600"/>
            <a:ext cx="49530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/>
            </a:lvl1pPr>
          </a:lstStyle>
          <a:p>
            <a:pPr lvl="0"/>
            <a:r>
              <a:rPr lang="en-US" dirty="0" smtClean="0"/>
              <a:t>Click to edit text for section heading title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1981200" y="3581400"/>
            <a:ext cx="49530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/>
            </a:lvl1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1981200" y="4191000"/>
            <a:ext cx="49530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 baseline="0"/>
            </a:lvl1pPr>
          </a:lstStyle>
          <a:p>
            <a:pPr lvl="0"/>
            <a:r>
              <a:rPr lang="en-US" dirty="0" smtClean="0"/>
              <a:t>Presenter Title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133600"/>
            <a:ext cx="9144000" cy="1981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667000"/>
            <a:ext cx="73152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9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7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imar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371600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1963" y="1747520"/>
            <a:ext cx="8256587" cy="4043680"/>
          </a:xfrm>
          <a:prstGeom prst="rect">
            <a:avLst/>
          </a:prstGeom>
        </p:spPr>
        <p:txBody>
          <a:bodyPr/>
          <a:lstStyle>
            <a:lvl1pPr marL="346075" indent="-346075">
              <a:spcBef>
                <a:spcPts val="600"/>
              </a:spcBef>
              <a:spcAft>
                <a:spcPts val="600"/>
              </a:spcAft>
              <a:buClr>
                <a:srgbClr val="30628C"/>
              </a:buClr>
              <a:def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0563" indent="-344488">
              <a:spcBef>
                <a:spcPts val="500"/>
              </a:spcBef>
              <a:spcAft>
                <a:spcPts val="500"/>
              </a:spcAft>
              <a:buFont typeface="Calibri" pitchFamily="34" charset="0"/>
              <a:buChar char="—"/>
              <a:defRPr sz="2000" baseline="0">
                <a:solidFill>
                  <a:schemeClr val="tx1"/>
                </a:solidFill>
              </a:defRPr>
            </a:lvl2pPr>
            <a:lvl3pPr marL="1025525" indent="-334963">
              <a:spcBef>
                <a:spcPts val="400"/>
              </a:spcBef>
              <a:spcAft>
                <a:spcPts val="400"/>
              </a:spcAft>
              <a:buClr>
                <a:srgbClr val="30628C"/>
              </a:buClr>
              <a:buFont typeface="Courier New" pitchFamily="49" charset="0"/>
              <a:buChar char="o"/>
              <a:defRPr sz="1800" baseline="0">
                <a:solidFill>
                  <a:schemeClr val="tx1"/>
                </a:solidFill>
              </a:defRPr>
            </a:lvl3pPr>
            <a:lvl4pPr marL="1260475" indent="-234950">
              <a:spcBef>
                <a:spcPts val="0"/>
              </a:spcBef>
              <a:buClr>
                <a:srgbClr val="30628C"/>
              </a:buClr>
              <a:defRPr sz="1600" baseline="0">
                <a:solidFill>
                  <a:schemeClr val="tx1"/>
                </a:solidFill>
              </a:defRPr>
            </a:lvl4pPr>
            <a:lvl5pPr marL="1604963" indent="-233363">
              <a:spcBef>
                <a:spcPts val="0"/>
              </a:spcBef>
              <a:defRPr sz="1600" baseline="0">
                <a:solidFill>
                  <a:schemeClr val="tx1"/>
                </a:solidFill>
              </a:defRPr>
            </a:lvl5pPr>
          </a:lstStyle>
          <a:p>
            <a:pPr marL="346075" lvl="0" indent="-346075" algn="l" rtl="0" eaLnBrk="1" fontAlgn="base" hangingPunct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30628C"/>
              </a:buClr>
              <a:buSzPct val="90000"/>
              <a:buFont typeface="Arial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447040" y="1171171"/>
            <a:ext cx="8280400" cy="5769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23950"/>
            <a:ext cx="411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763712"/>
            <a:ext cx="411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1179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1179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600" b="1"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305800" y="5943600"/>
            <a:ext cx="607325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911C8-7B1A-48F3-8662-A7C554CBA9B8}" type="datetime1">
              <a:rPr lang="en-US" smtClean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&amp;p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590800" y="857794"/>
            <a:ext cx="6106886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25400" cap="flat" cmpd="sng" algn="ctr">
            <a:solidFill>
              <a:srgbClr val="F17E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340580" y="6447743"/>
            <a:ext cx="6073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3733800" y="228600"/>
            <a:ext cx="4963886" cy="4918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62" y="6043344"/>
            <a:ext cx="1496476" cy="70326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228600" y="228600"/>
            <a:ext cx="8686800" cy="5703350"/>
          </a:xfrm>
          <a:prstGeom prst="rect">
            <a:avLst/>
          </a:prstGeom>
          <a:ln>
            <a:solidFill>
              <a:srgbClr val="F17E1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68" r:id="rId4"/>
    <p:sldLayoutId id="2147483652" r:id="rId5"/>
    <p:sldLayoutId id="2147483681" r:id="rId6"/>
    <p:sldLayoutId id="2147483654" r:id="rId7"/>
    <p:sldLayoutId id="2147483653" r:id="rId8"/>
    <p:sldLayoutId id="2147483679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6A0D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590800" y="857794"/>
            <a:ext cx="6106886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25400" cap="flat" cmpd="sng" algn="ctr">
            <a:solidFill>
              <a:srgbClr val="F17E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191000" y="6528871"/>
            <a:ext cx="6073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4BC8-D1C5-4F3E-B788-8AFB7F72D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3733800" y="228600"/>
            <a:ext cx="4963886" cy="4918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28600" y="228599"/>
            <a:ext cx="8686800" cy="6300271"/>
          </a:xfrm>
          <a:prstGeom prst="rect">
            <a:avLst/>
          </a:prstGeom>
          <a:ln>
            <a:solidFill>
              <a:srgbClr val="F17E1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Preparing for </a:t>
            </a:r>
            <a:br>
              <a:rPr lang="en-US" sz="4400" dirty="0" smtClean="0"/>
            </a:br>
            <a:r>
              <a:rPr lang="en-US" sz="4400" dirty="0" smtClean="0"/>
              <a:t>Fiscal Year End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1722" y="3962336"/>
            <a:ext cx="7396927" cy="925626"/>
          </a:xfrm>
        </p:spPr>
        <p:txBody>
          <a:bodyPr/>
          <a:lstStyle/>
          <a:p>
            <a:r>
              <a:rPr lang="en-US" sz="2800" dirty="0" smtClean="0"/>
              <a:t>April 13,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48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Goal 2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620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1800"/>
              </a:spcAft>
            </a:pPr>
            <a:r>
              <a:rPr lang="en-US" sz="2000" dirty="0" smtClean="0"/>
              <a:t>Process all transactions up to the point that </a:t>
            </a:r>
            <a:r>
              <a:rPr lang="en-US" sz="2000" b="1" dirty="0" smtClean="0">
                <a:solidFill>
                  <a:srgbClr val="0070C0"/>
                </a:solidFill>
              </a:rPr>
              <a:t>all departments have approved </a:t>
            </a:r>
            <a:r>
              <a:rPr lang="en-US" sz="2000" dirty="0" smtClean="0"/>
              <a:t>(and the transactions have moved to the central office).</a:t>
            </a:r>
          </a:p>
          <a:p>
            <a:pPr marL="0" lvl="1">
              <a:spcAft>
                <a:spcPts val="1800"/>
              </a:spcAft>
            </a:pPr>
            <a:r>
              <a:rPr lang="en-US" sz="2000" dirty="0" smtClean="0"/>
              <a:t>For each type of transaction that is open, figure out why the transaction is stuck, and then either:</a:t>
            </a:r>
          </a:p>
          <a:p>
            <a:pPr marL="3429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Delete it </a:t>
            </a:r>
          </a:p>
          <a:p>
            <a:pPr marL="0" lvl="1">
              <a:spcAft>
                <a:spcPts val="1800"/>
              </a:spcAft>
            </a:pPr>
            <a:r>
              <a:rPr lang="en-US" sz="2400" dirty="0" smtClean="0">
                <a:solidFill>
                  <a:srgbClr val="0070C0"/>
                </a:solidFill>
              </a:rPr>
              <a:t>or</a:t>
            </a:r>
            <a:endParaRPr lang="en-US" sz="2400" dirty="0">
              <a:solidFill>
                <a:srgbClr val="0070C0"/>
              </a:solidFill>
            </a:endParaRPr>
          </a:p>
          <a:p>
            <a:pPr marL="3429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Resolve the issue and then get it through departmental </a:t>
            </a:r>
            <a:r>
              <a:rPr lang="en-US" sz="2000" dirty="0" smtClean="0"/>
              <a:t>approval before the date specified by Accounting Services.</a:t>
            </a:r>
          </a:p>
          <a:p>
            <a:pPr marL="0" lvl="1">
              <a:spcAft>
                <a:spcPts val="1200"/>
              </a:spcAft>
            </a:pPr>
            <a:endParaRPr lang="en-US" sz="2400" dirty="0" smtClean="0"/>
          </a:p>
          <a:p>
            <a:pPr marL="0" lvl="1">
              <a:spcAft>
                <a:spcPts val="1200"/>
              </a:spcAft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990600"/>
            <a:ext cx="883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07802"/>
            <a:ext cx="749783" cy="749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887" y="4191000"/>
            <a:ext cx="1206349" cy="115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Go Ahead and Start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836421"/>
            <a:ext cx="65913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IMPORTANT:  </a:t>
            </a:r>
            <a:r>
              <a:rPr lang="en-US" sz="3200" dirty="0" smtClean="0"/>
              <a:t>Be sure to start addressing open transactions </a:t>
            </a:r>
            <a:br>
              <a:rPr lang="en-US" sz="3200" dirty="0" smtClean="0"/>
            </a:br>
            <a:r>
              <a:rPr lang="en-US" sz="3200" dirty="0" smtClean="0"/>
              <a:t>NOW.</a:t>
            </a:r>
          </a:p>
          <a:p>
            <a:pPr>
              <a:spcAft>
                <a:spcPts val="1800"/>
              </a:spcAft>
            </a:pPr>
            <a:endParaRPr lang="en-US" sz="3200" dirty="0"/>
          </a:p>
          <a:p>
            <a:pPr>
              <a:spcAft>
                <a:spcPts val="1800"/>
              </a:spcAft>
            </a:pPr>
            <a:r>
              <a:rPr lang="en-US" sz="3200" dirty="0" smtClean="0"/>
              <a:t>We have queries to </a:t>
            </a:r>
            <a:r>
              <a:rPr lang="en-US" sz="3200" dirty="0"/>
              <a:t>help you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 </a:t>
            </a:r>
            <a:r>
              <a:rPr lang="en-US" sz="3200" dirty="0"/>
              <a:t>that. </a:t>
            </a:r>
            <a:endParaRPr lang="en-US" sz="3200" dirty="0" smtClean="0"/>
          </a:p>
          <a:p>
            <a:pPr>
              <a:spcAft>
                <a:spcPts val="1800"/>
              </a:spcAft>
            </a:pP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990600"/>
            <a:ext cx="883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" y="1594009"/>
            <a:ext cx="76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92D05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!</a:t>
            </a:r>
            <a:endParaRPr lang="en-US" sz="2000" dirty="0">
              <a:solidFill>
                <a:srgbClr val="92D05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82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Hands-on Training Available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 smtClean="0"/>
              <a:t>Today’s webinar </a:t>
            </a:r>
            <a:r>
              <a:rPr lang="en-US" sz="2000" dirty="0" smtClean="0"/>
              <a:t>gives an overview and refresher on the queries.  </a:t>
            </a:r>
            <a:endParaRPr lang="en-US" sz="2000" dirty="0" smtClean="0"/>
          </a:p>
          <a:p>
            <a:r>
              <a:rPr lang="en-US" sz="2000" dirty="0"/>
              <a:t>We offer a hands-on class on the </a:t>
            </a:r>
            <a:r>
              <a:rPr lang="en-US" sz="2000" dirty="0" smtClean="0"/>
              <a:t>queries—sign </a:t>
            </a:r>
            <a:r>
              <a:rPr lang="en-US" sz="2000" dirty="0" smtClean="0"/>
              <a:t>up on the ccinfo.unc.edu website.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468"/>
          <a:stretch/>
        </p:blipFill>
        <p:spPr>
          <a:xfrm>
            <a:off x="805419" y="2677075"/>
            <a:ext cx="7881381" cy="395232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Oval 4"/>
          <p:cNvSpPr/>
          <p:nvPr/>
        </p:nvSpPr>
        <p:spPr>
          <a:xfrm>
            <a:off x="2819400" y="5715000"/>
            <a:ext cx="16002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828800" y="2057400"/>
            <a:ext cx="5486400" cy="1447800"/>
          </a:xfrm>
        </p:spPr>
        <p:txBody>
          <a:bodyPr/>
          <a:lstStyle/>
          <a:p>
            <a:r>
              <a:rPr lang="en-US" dirty="0" smtClean="0"/>
              <a:t>Queries for Cleaning Up In-Flight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609600"/>
            <a:ext cx="6705600" cy="533400"/>
          </a:xfrm>
        </p:spPr>
        <p:txBody>
          <a:bodyPr/>
          <a:lstStyle/>
          <a:p>
            <a:r>
              <a:rPr lang="en-US" dirty="0" smtClean="0"/>
              <a:t>What happens to each type of transaction: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All </a:t>
            </a:r>
            <a:r>
              <a:rPr lang="en-US" sz="2000" b="1" dirty="0">
                <a:solidFill>
                  <a:srgbClr val="0070C0"/>
                </a:solidFill>
              </a:rPr>
              <a:t>campus journals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70C0"/>
                </a:solidFill>
              </a:rPr>
              <a:t>budget journals</a:t>
            </a:r>
            <a:r>
              <a:rPr lang="en-US" sz="2000" dirty="0"/>
              <a:t>, and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budget transfers </a:t>
            </a:r>
            <a:r>
              <a:rPr lang="en-US" sz="2000" dirty="0"/>
              <a:t>must be completed through departmental approval before the day of the month specified by Accounting Services or they will be deleted.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0070C0"/>
                </a:solidFill>
              </a:rPr>
              <a:t>Vouchers</a:t>
            </a:r>
            <a:r>
              <a:rPr lang="en-US" sz="2000" dirty="0"/>
              <a:t> roll forward from month to month, but they can’t roll from year to year. Any vouchers not processed at year end will be deleted.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It is also important to manage your </a:t>
            </a:r>
            <a:r>
              <a:rPr lang="en-US" sz="2000" b="1" dirty="0">
                <a:solidFill>
                  <a:srgbClr val="0070C0"/>
                </a:solidFill>
              </a:rPr>
              <a:t>open requisitions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purchase orders</a:t>
            </a:r>
            <a:r>
              <a:rPr lang="en-US" sz="2000" dirty="0"/>
              <a:t>, and if you aren’t going to fully process them, delete them.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All requisitions must be closed or fully cancelled. If they are not, they are subject to being cancelled by central office.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Purchase orders with an open balance can roll to the next year if all related documents are in the correct status.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3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Three areas where your transactions can get stuck: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295400"/>
            <a:ext cx="7543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Edit errors:   </a:t>
            </a:r>
            <a:r>
              <a:rPr lang="en-US" sz="2600" dirty="0" smtClean="0"/>
              <a:t>checks the system does on the transaction, such as making sure:</a:t>
            </a:r>
          </a:p>
          <a:p>
            <a:pPr marL="914400" lvl="1" indent="-457200">
              <a:buFont typeface="Calibri" panose="020F0502020204030204" pitchFamily="34" charset="0"/>
              <a:buChar char="–"/>
            </a:pPr>
            <a:r>
              <a:rPr lang="en-US" sz="2600" dirty="0" smtClean="0"/>
              <a:t>the </a:t>
            </a:r>
            <a:r>
              <a:rPr lang="en-US" sz="2600" dirty="0" err="1" smtClean="0"/>
              <a:t>chartfield</a:t>
            </a:r>
            <a:r>
              <a:rPr lang="en-US" sz="2600" dirty="0" smtClean="0"/>
              <a:t> combination is valid (combo edits)</a:t>
            </a:r>
          </a:p>
          <a:p>
            <a:pPr marL="914400" lvl="1" indent="-457200">
              <a:buFont typeface="Calibri" panose="020F0502020204030204" pitchFamily="34" charset="0"/>
              <a:buChar char="–"/>
            </a:pPr>
            <a:r>
              <a:rPr lang="en-US" sz="2600" dirty="0"/>
              <a:t>d</a:t>
            </a:r>
            <a:r>
              <a:rPr lang="en-US" sz="2600" dirty="0" smtClean="0"/>
              <a:t>ates are valid</a:t>
            </a:r>
          </a:p>
          <a:p>
            <a:pPr marL="914400" lvl="1" indent="-457200">
              <a:buFont typeface="Calibri" panose="020F0502020204030204" pitchFamily="34" charset="0"/>
              <a:buChar char="–"/>
            </a:pPr>
            <a:r>
              <a:rPr lang="en-US" sz="2600" dirty="0" smtClean="0"/>
              <a:t>the PO, voucher, and receipt match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/>
              <a:t>Budget errors</a:t>
            </a:r>
          </a:p>
          <a:p>
            <a:pPr>
              <a:spcBef>
                <a:spcPts val="3000"/>
              </a:spcBef>
            </a:pPr>
            <a:r>
              <a:rPr lang="en-US" sz="2600" b="1" dirty="0" smtClean="0"/>
              <a:t>Unposted for any reason </a:t>
            </a:r>
            <a:r>
              <a:rPr lang="en-US" sz="2600" dirty="0" smtClean="0"/>
              <a:t>(for example, still in approvals)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  <a:latin typeface="Bernard MT Condensed" panose="02050806060905020404" pitchFamily="18" charset="0"/>
                <a:ea typeface="Adobe Heiti Std R" panose="020B0400000000000000" pitchFamily="34" charset="-128"/>
              </a:rPr>
              <a:t>1</a:t>
            </a:r>
            <a:endParaRPr lang="en-US" sz="8000" dirty="0">
              <a:solidFill>
                <a:srgbClr val="92D050"/>
              </a:solidFill>
              <a:latin typeface="Bernard MT Condensed" panose="02050806060905020404" pitchFamily="18" charset="0"/>
              <a:ea typeface="Adobe Heiti Std R" panose="020B0400000000000000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16642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  <a:latin typeface="Bernard MT Condensed" panose="02050806060905020404" pitchFamily="18" charset="0"/>
                <a:ea typeface="Adobe Heiti Std R" panose="020B0400000000000000" pitchFamily="34" charset="-128"/>
              </a:rPr>
              <a:t>2</a:t>
            </a:r>
            <a:endParaRPr lang="en-US" sz="8000" dirty="0">
              <a:solidFill>
                <a:srgbClr val="92D050"/>
              </a:solidFill>
              <a:latin typeface="Bernard MT Condensed" panose="02050806060905020404" pitchFamily="18" charset="0"/>
              <a:ea typeface="Adobe Heiti Std R" panose="020B04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574429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92D050"/>
                </a:solidFill>
                <a:latin typeface="Bernard MT Condensed" panose="02050806060905020404" pitchFamily="18" charset="0"/>
                <a:ea typeface="Adobe Heiti Std R" panose="020B0400000000000000" pitchFamily="34" charset="-128"/>
              </a:rPr>
              <a:t>3</a:t>
            </a:r>
            <a:endParaRPr lang="en-US" sz="8000" dirty="0">
              <a:solidFill>
                <a:srgbClr val="92D050"/>
              </a:solidFill>
              <a:latin typeface="Bernard MT Condensed" panose="02050806060905020404" pitchFamily="18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106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/>
              <a:t>Queries for Managing Transactions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queries you need are in our student guide on the ccinfo.unc.edu Resources page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16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241334"/>
            <a:ext cx="8572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2" y="3127159"/>
            <a:ext cx="8515512" cy="270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48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1214"/>
          <a:stretch/>
        </p:blipFill>
        <p:spPr>
          <a:xfrm>
            <a:off x="533400" y="2057401"/>
            <a:ext cx="8238126" cy="381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Getting to Query Viewer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529694" y="967111"/>
            <a:ext cx="3437706" cy="4454741"/>
            <a:chOff x="3529694" y="967111"/>
            <a:chExt cx="3437706" cy="4454741"/>
          </a:xfrm>
        </p:grpSpPr>
        <p:sp>
          <p:nvSpPr>
            <p:cNvPr id="19" name="Text Placeholder 1"/>
            <p:cNvSpPr txBox="1">
              <a:spLocks/>
            </p:cNvSpPr>
            <p:nvPr/>
          </p:nvSpPr>
          <p:spPr>
            <a:xfrm>
              <a:off x="4355647" y="967111"/>
              <a:ext cx="2611753" cy="513143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7150" lvl="2" indent="0">
                <a:buNone/>
              </a:pPr>
              <a:r>
                <a:rPr lang="en-US" dirty="0" smtClean="0"/>
                <a:t> </a:t>
              </a:r>
              <a:r>
                <a:rPr lang="en-US" dirty="0"/>
                <a:t>Reporting Tools &gt; </a:t>
              </a:r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 smtClean="0"/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/>
            </a:p>
            <a:p>
              <a:pPr>
                <a:spcAft>
                  <a:spcPts val="1200"/>
                </a:spcAft>
              </a:pP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29694" y="5169393"/>
              <a:ext cx="1651906" cy="252459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9497" y="975078"/>
            <a:ext cx="2119993" cy="1852842"/>
            <a:chOff x="499497" y="975078"/>
            <a:chExt cx="2119993" cy="1852842"/>
          </a:xfrm>
        </p:grpSpPr>
        <p:sp>
          <p:nvSpPr>
            <p:cNvPr id="21" name="Text Placeholder 1"/>
            <p:cNvSpPr txBox="1">
              <a:spLocks/>
            </p:cNvSpPr>
            <p:nvPr/>
          </p:nvSpPr>
          <p:spPr>
            <a:xfrm>
              <a:off x="499497" y="975078"/>
              <a:ext cx="2119993" cy="497211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 smtClean="0"/>
                <a:t>Main </a:t>
              </a:r>
              <a:r>
                <a:rPr lang="en-US" dirty="0"/>
                <a:t>Menu &gt;</a:t>
              </a:r>
              <a:endParaRPr lang="en-US" sz="2400" dirty="0" smtClean="0"/>
            </a:p>
            <a:p>
              <a:pPr>
                <a:spcAft>
                  <a:spcPts val="1200"/>
                </a:spcAft>
              </a:pP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88281" y="2501349"/>
              <a:ext cx="1111025" cy="32657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3643" y="1373404"/>
            <a:ext cx="6384357" cy="4189961"/>
            <a:chOff x="473643" y="1373404"/>
            <a:chExt cx="6384357" cy="4189961"/>
          </a:xfrm>
        </p:grpSpPr>
        <p:sp>
          <p:nvSpPr>
            <p:cNvPr id="22" name="Text Placeholder 1"/>
            <p:cNvSpPr txBox="1">
              <a:spLocks/>
            </p:cNvSpPr>
            <p:nvPr/>
          </p:nvSpPr>
          <p:spPr>
            <a:xfrm>
              <a:off x="473643" y="1373404"/>
              <a:ext cx="1245102" cy="533400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7150" lvl="2" indent="0">
                <a:buNone/>
              </a:pPr>
              <a:r>
                <a:rPr lang="en-US" dirty="0" smtClean="0"/>
                <a:t>Query </a:t>
              </a:r>
              <a:r>
                <a:rPr lang="en-US" dirty="0"/>
                <a:t>&gt; </a:t>
              </a:r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 smtClean="0"/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/>
            </a:p>
            <a:p>
              <a:pPr marL="457200" lvl="1" indent="0">
                <a:spcAft>
                  <a:spcPts val="1200"/>
                </a:spcAft>
                <a:buNone/>
              </a:pPr>
              <a:endParaRPr lang="en-US" sz="2400" dirty="0" smtClean="0"/>
            </a:p>
            <a:p>
              <a:pPr>
                <a:spcAft>
                  <a:spcPts val="1200"/>
                </a:spcAft>
              </a:pP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42166" y="5237984"/>
              <a:ext cx="1515834" cy="32538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676400" y="1371600"/>
            <a:ext cx="7010399" cy="4322795"/>
            <a:chOff x="1676400" y="1371600"/>
            <a:chExt cx="7010399" cy="4322795"/>
          </a:xfrm>
        </p:grpSpPr>
        <p:sp>
          <p:nvSpPr>
            <p:cNvPr id="23" name="Text Placeholder 1"/>
            <p:cNvSpPr txBox="1">
              <a:spLocks/>
            </p:cNvSpPr>
            <p:nvPr/>
          </p:nvSpPr>
          <p:spPr>
            <a:xfrm>
              <a:off x="1676400" y="1371600"/>
              <a:ext cx="2057400" cy="510268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buNone/>
              </a:pPr>
              <a:r>
                <a:rPr lang="en-US" sz="2400" dirty="0" smtClean="0"/>
                <a:t>Query </a:t>
              </a:r>
              <a:r>
                <a:rPr lang="en-US" sz="2400" dirty="0"/>
                <a:t>Viewer</a:t>
              </a:r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 smtClean="0"/>
            </a:p>
            <a:p>
              <a:pPr marL="342900" lvl="1" indent="-3429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2400" dirty="0"/>
            </a:p>
            <a:p>
              <a:pPr marL="457200" lvl="1" indent="0">
                <a:spcAft>
                  <a:spcPts val="1200"/>
                </a:spcAft>
                <a:buNone/>
              </a:pPr>
              <a:endParaRPr lang="en-US" sz="2400" dirty="0" smtClean="0"/>
            </a:p>
            <a:p>
              <a:pPr>
                <a:spcAft>
                  <a:spcPts val="1200"/>
                </a:spcAft>
              </a:pP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81362" y="5449065"/>
              <a:ext cx="1405437" cy="245330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57376" y="958287"/>
            <a:ext cx="2708133" cy="2313582"/>
            <a:chOff x="1857376" y="958287"/>
            <a:chExt cx="2708133" cy="2313582"/>
          </a:xfrm>
        </p:grpSpPr>
        <p:sp>
          <p:nvSpPr>
            <p:cNvPr id="20" name="Text Placeholder 1"/>
            <p:cNvSpPr txBox="1">
              <a:spLocks/>
            </p:cNvSpPr>
            <p:nvPr/>
          </p:nvSpPr>
          <p:spPr>
            <a:xfrm>
              <a:off x="2319017" y="958287"/>
              <a:ext cx="2246492" cy="448744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2" indent="0">
                <a:buNone/>
              </a:pPr>
              <a:r>
                <a:rPr lang="en-US" dirty="0" smtClean="0"/>
                <a:t>Finance </a:t>
              </a:r>
              <a:r>
                <a:rPr lang="en-US" dirty="0"/>
                <a:t>Menu </a:t>
              </a:r>
              <a:r>
                <a:rPr lang="en-US" dirty="0" smtClean="0"/>
                <a:t>&gt;</a:t>
              </a:r>
              <a:endParaRPr lang="en-US" sz="2400" dirty="0" smtClean="0"/>
            </a:p>
            <a:p>
              <a:pPr>
                <a:spcAft>
                  <a:spcPts val="1200"/>
                </a:spcAft>
              </a:pPr>
              <a:endParaRPr lang="en-US" sz="24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57376" y="3024907"/>
              <a:ext cx="1343024" cy="246962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76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Running a Query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495800"/>
            <a:ext cx="7829550" cy="1371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200" y="1371600"/>
            <a:ext cx="8743950" cy="4343400"/>
          </a:xfrm>
        </p:spPr>
        <p:txBody>
          <a:bodyPr/>
          <a:lstStyle/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Type the </a:t>
            </a:r>
            <a:r>
              <a:rPr lang="en-US" sz="2000" dirty="0"/>
              <a:t>name of the query.</a:t>
            </a:r>
          </a:p>
          <a:p>
            <a:pPr marL="114300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Type part </a:t>
            </a:r>
            <a:r>
              <a:rPr lang="en-US" sz="2000" dirty="0"/>
              <a:t>of the </a:t>
            </a:r>
            <a:r>
              <a:rPr lang="en-US" sz="2000" dirty="0" smtClean="0"/>
              <a:t>name to see all queries </a:t>
            </a:r>
            <a:r>
              <a:rPr lang="en-US" sz="2000" dirty="0"/>
              <a:t>that </a:t>
            </a:r>
            <a:r>
              <a:rPr lang="en-US" sz="2000" b="1" dirty="0" smtClean="0"/>
              <a:t>begin with </a:t>
            </a:r>
            <a:r>
              <a:rPr lang="en-US" sz="2000" dirty="0" smtClean="0"/>
              <a:t>what you type.</a:t>
            </a:r>
          </a:p>
          <a:p>
            <a:pPr marL="1143000" lvl="3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You can use the </a:t>
            </a:r>
            <a:r>
              <a:rPr lang="en-US" sz="2000" dirty="0"/>
              <a:t>% sign </a:t>
            </a:r>
            <a:r>
              <a:rPr lang="en-US" sz="2000" dirty="0" smtClean="0"/>
              <a:t>as a wildcard.</a:t>
            </a:r>
            <a:endParaRPr lang="en-US" sz="2000" dirty="0"/>
          </a:p>
          <a:p>
            <a:pPr marL="857250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0070C0"/>
                </a:solidFill>
              </a:rPr>
              <a:t>Examples</a:t>
            </a:r>
            <a:r>
              <a:rPr lang="en-US" sz="2000" dirty="0"/>
              <a:t>:</a:t>
            </a:r>
          </a:p>
          <a:p>
            <a:pPr marL="114300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Typing </a:t>
            </a:r>
            <a:r>
              <a:rPr lang="en-US" sz="2000" b="1" dirty="0" smtClean="0"/>
              <a:t>NC</a:t>
            </a:r>
            <a:r>
              <a:rPr lang="en-US" sz="2000" dirty="0" smtClean="0"/>
              <a:t> </a:t>
            </a:r>
            <a:r>
              <a:rPr lang="en-US" sz="2000" dirty="0"/>
              <a:t>returns all queries that begin with </a:t>
            </a:r>
            <a:r>
              <a:rPr lang="en-US" sz="2000" dirty="0" smtClean="0"/>
              <a:t>NC.</a:t>
            </a:r>
            <a:endParaRPr lang="en-US" sz="2000" dirty="0"/>
          </a:p>
          <a:p>
            <a:pPr marL="1143000" lvl="3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Typing </a:t>
            </a:r>
            <a:r>
              <a:rPr lang="en-US" sz="2000" b="1" dirty="0" smtClean="0"/>
              <a:t>NC_AP_EDIT</a:t>
            </a:r>
            <a:r>
              <a:rPr lang="en-US" sz="2000" dirty="0" smtClean="0"/>
              <a:t> </a:t>
            </a:r>
            <a:r>
              <a:rPr lang="en-US" sz="2000" dirty="0"/>
              <a:t>returns all queries that </a:t>
            </a:r>
            <a:r>
              <a:rPr lang="en-US" sz="2000" b="1" dirty="0"/>
              <a:t>begin with </a:t>
            </a:r>
            <a:r>
              <a:rPr lang="en-US" sz="2000" dirty="0"/>
              <a:t>NC_AP_EDIT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Click </a:t>
            </a:r>
            <a:r>
              <a:rPr lang="en-US" sz="2000" b="1" dirty="0"/>
              <a:t>Search</a:t>
            </a:r>
            <a:r>
              <a:rPr lang="en-US" sz="2000" dirty="0"/>
              <a:t>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299165"/>
            <a:ext cx="2952750" cy="35923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5534297"/>
            <a:ext cx="1219200" cy="33310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19508"/>
          <a:stretch/>
        </p:blipFill>
        <p:spPr>
          <a:xfrm>
            <a:off x="381000" y="3048000"/>
            <a:ext cx="8305800" cy="9906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000" dirty="0"/>
              <a:t>Click the </a:t>
            </a:r>
            <a:r>
              <a:rPr lang="en-US" sz="2000" b="1" dirty="0"/>
              <a:t>HTML</a:t>
            </a:r>
            <a:r>
              <a:rPr lang="en-US" sz="2000" dirty="0"/>
              <a:t> link </a:t>
            </a:r>
            <a:r>
              <a:rPr lang="en-US" sz="2000" dirty="0" smtClean="0"/>
              <a:t>to view the query results in your browser, or click </a:t>
            </a:r>
            <a:r>
              <a:rPr lang="en-US" sz="2000" b="1" dirty="0" smtClean="0"/>
              <a:t>Excel</a:t>
            </a:r>
            <a:r>
              <a:rPr lang="en-US" sz="2000" dirty="0" smtClean="0"/>
              <a:t> to export the results to a spreadsheet.</a:t>
            </a:r>
            <a:endParaRPr lang="en-US" sz="2000" dirty="0"/>
          </a:p>
          <a:p>
            <a:pPr marL="342900" lvl="1" indent="0">
              <a:buNone/>
            </a:pPr>
            <a:r>
              <a:rPr lang="en-US" b="1" dirty="0" smtClean="0"/>
              <a:t>Important</a:t>
            </a:r>
            <a:r>
              <a:rPr lang="en-US" dirty="0" smtClean="0"/>
              <a:t>: You will see other queries besides the ones we just talked about.  Only use the ones we listed—the others may not be complete or useable.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Running a Query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62800" y="3767364"/>
            <a:ext cx="609600" cy="27123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800" dirty="0" smtClean="0"/>
              <a:t>get </a:t>
            </a:r>
            <a:r>
              <a:rPr lang="en-US" sz="2800" dirty="0"/>
              <a:t>you thinking about year end </a:t>
            </a:r>
            <a:r>
              <a:rPr lang="en-US" sz="2800" dirty="0" smtClean="0"/>
              <a:t>close,</a:t>
            </a:r>
            <a:endParaRPr lang="en-US" sz="2800" dirty="0"/>
          </a:p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point you to some resources </a:t>
            </a:r>
            <a:r>
              <a:rPr lang="en-US" sz="2800" dirty="0" smtClean="0"/>
              <a:t>for help</a:t>
            </a:r>
            <a:r>
              <a:rPr lang="en-US" sz="2800" dirty="0" smtClean="0"/>
              <a:t>, and</a:t>
            </a:r>
            <a:endParaRPr lang="en-US" sz="2800" dirty="0"/>
          </a:p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800" dirty="0" smtClean="0"/>
              <a:t>introduce a </a:t>
            </a:r>
            <a:r>
              <a:rPr lang="en-US" sz="2800" dirty="0"/>
              <a:t>set of queries that help you review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in-flight transactions, which is an important part of getting ready for year-end </a:t>
            </a:r>
            <a:r>
              <a:rPr lang="en-US" sz="2800" dirty="0"/>
              <a:t>close.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pPr algn="l"/>
            <a:r>
              <a:rPr lang="en-US" dirty="0" smtClean="0"/>
              <a:t>In this webinar, we’ll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3733800"/>
            <a:ext cx="8324850" cy="11525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04800" y="3733800"/>
            <a:ext cx="1524000" cy="30480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6" y="2362199"/>
            <a:ext cx="8505824" cy="816559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Running a Query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The Favorite link saves the query to a Favorites list within Query Viewer: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048625" y="2943231"/>
            <a:ext cx="609600" cy="23552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dirty="0"/>
              <a:t>Enter </a:t>
            </a:r>
            <a:r>
              <a:rPr lang="en-US" b="1" dirty="0" err="1"/>
              <a:t>uncch</a:t>
            </a:r>
            <a:r>
              <a:rPr lang="en-US" dirty="0"/>
              <a:t> or </a:t>
            </a:r>
            <a:r>
              <a:rPr lang="en-US" b="1" dirty="0" err="1"/>
              <a:t>uncga</a:t>
            </a:r>
            <a:r>
              <a:rPr lang="en-US" dirty="0"/>
              <a:t> in the Unit field.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 GL </a:t>
            </a:r>
            <a:r>
              <a:rPr lang="en-US" dirty="0" smtClean="0"/>
              <a:t>journals</a:t>
            </a:r>
            <a:r>
              <a:rPr lang="en-US" dirty="0"/>
              <a:t>, the </a:t>
            </a:r>
            <a:r>
              <a:rPr lang="en-US" dirty="0" smtClean="0"/>
              <a:t>business unit </a:t>
            </a:r>
            <a:r>
              <a:rPr lang="en-US" dirty="0"/>
              <a:t>is </a:t>
            </a:r>
            <a:r>
              <a:rPr lang="en-US" dirty="0" err="1"/>
              <a:t>uncch</a:t>
            </a:r>
            <a:r>
              <a:rPr lang="en-US" dirty="0"/>
              <a:t>, </a:t>
            </a:r>
            <a:r>
              <a:rPr lang="en-US" dirty="0" err="1"/>
              <a:t>uncga</a:t>
            </a:r>
            <a:r>
              <a:rPr lang="en-US" dirty="0"/>
              <a:t>, or a foundation business unit. For all other transactions, the </a:t>
            </a:r>
            <a:r>
              <a:rPr lang="en-US" dirty="0" smtClean="0"/>
              <a:t>business unit </a:t>
            </a:r>
            <a:r>
              <a:rPr lang="en-US" dirty="0"/>
              <a:t>is </a:t>
            </a:r>
            <a:r>
              <a:rPr lang="en-US" dirty="0" err="1"/>
              <a:t>uncch</a:t>
            </a:r>
            <a:r>
              <a:rPr lang="en-US" dirty="0"/>
              <a:t> or </a:t>
            </a:r>
            <a:r>
              <a:rPr lang="en-US" dirty="0" err="1"/>
              <a:t>uncga</a:t>
            </a:r>
            <a:r>
              <a:rPr lang="en-US" dirty="0"/>
              <a:t>. 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Business </a:t>
            </a:r>
            <a:r>
              <a:rPr lang="en-US" dirty="0" smtClean="0"/>
              <a:t>unit </a:t>
            </a:r>
            <a:r>
              <a:rPr lang="en-US" dirty="0"/>
              <a:t>is required. 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You can’t use the </a:t>
            </a:r>
            <a:r>
              <a:rPr lang="en-US" dirty="0"/>
              <a:t>wildcard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business unit</a:t>
            </a:r>
            <a:r>
              <a:rPr lang="en-US" dirty="0"/>
              <a:t>. 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dirty="0"/>
              <a:t>Enter a </a:t>
            </a:r>
            <a:r>
              <a:rPr lang="en-US" dirty="0" smtClean="0"/>
              <a:t>department </a:t>
            </a:r>
            <a:r>
              <a:rPr lang="en-US" dirty="0"/>
              <a:t>or a partial department using the wildcard or underscore.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</a:t>
            </a:r>
            <a:r>
              <a:rPr lang="en-US" dirty="0" err="1"/>
              <a:t>Dept</a:t>
            </a:r>
            <a:r>
              <a:rPr lang="en-US" dirty="0"/>
              <a:t> field cannot be blank.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dirty="0"/>
              <a:t>Click </a:t>
            </a:r>
            <a:r>
              <a:rPr lang="en-US" b="1" dirty="0"/>
              <a:t>View Results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Running a Query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598120"/>
            <a:ext cx="4991100" cy="11239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3423498" y="5471423"/>
            <a:ext cx="1219199" cy="25064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3499" y="5217785"/>
            <a:ext cx="1219199" cy="24357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11717" y="4989184"/>
            <a:ext cx="1219199" cy="243575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2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9056" y="1810808"/>
            <a:ext cx="7248525" cy="1495425"/>
            <a:chOff x="899056" y="1810808"/>
            <a:chExt cx="7248525" cy="14954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9056" y="1810808"/>
              <a:ext cx="7248525" cy="1495425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975" y="2743200"/>
              <a:ext cx="5334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Elbow Connector 14"/>
          <p:cNvCxnSpPr>
            <a:stCxn id="6" idx="3"/>
            <a:endCxn id="8" idx="1"/>
          </p:cNvCxnSpPr>
          <p:nvPr/>
        </p:nvCxnSpPr>
        <p:spPr>
          <a:xfrm flipH="1">
            <a:off x="857228" y="2558521"/>
            <a:ext cx="7290353" cy="2679171"/>
          </a:xfrm>
          <a:prstGeom prst="bentConnector5">
            <a:avLst>
              <a:gd name="adj1" fmla="val -3136"/>
              <a:gd name="adj2" fmla="val 69338"/>
              <a:gd name="adj3" fmla="val 10313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52400" y="76200"/>
            <a:ext cx="7772400" cy="9816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/>
          </a:p>
        </p:txBody>
      </p:sp>
      <p:sp>
        <p:nvSpPr>
          <p:cNvPr id="26" name="Text Placeholder 1"/>
          <p:cNvSpPr txBox="1">
            <a:spLocks/>
          </p:cNvSpPr>
          <p:nvPr/>
        </p:nvSpPr>
        <p:spPr>
          <a:xfrm>
            <a:off x="381000" y="1066800"/>
            <a:ext cx="75438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Aft>
                <a:spcPts val="1200"/>
              </a:spcAft>
              <a:buNone/>
            </a:pPr>
            <a:endParaRPr lang="en-US" sz="2400" dirty="0" smtClean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838200"/>
            <a:ext cx="1388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Voucher and Line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85894" y="317504"/>
            <a:ext cx="31969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400" dirty="0" smtClean="0"/>
              <a:t>Online = combo edit error (invalid or missing chartfields)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400" dirty="0"/>
              <a:t>AP_MATCH = match error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400" dirty="0" smtClean="0"/>
              <a:t>APVCHREDIT = various edit errors (amount, combo edit, accounting date)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73184" y="4573731"/>
            <a:ext cx="128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Number of lines in error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42" y="3371850"/>
            <a:ext cx="7239000" cy="361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3791656"/>
            <a:ext cx="7254344" cy="399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6182" y="5831471"/>
            <a:ext cx="2343150" cy="3333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87286" y="2362200"/>
            <a:ext cx="827313" cy="18288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11285" y="2362200"/>
            <a:ext cx="664029" cy="96202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438400" y="1325385"/>
            <a:ext cx="304800" cy="101699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91518" y="1480270"/>
            <a:ext cx="551882" cy="84657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638800" y="2353271"/>
            <a:ext cx="1534584" cy="1007694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222171" y="3799114"/>
            <a:ext cx="892629" cy="39188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11285" y="3389843"/>
            <a:ext cx="664029" cy="33614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346572" y="1278995"/>
            <a:ext cx="15779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chartfields within the combo edit rule that failed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7173384" y="1972080"/>
            <a:ext cx="313003" cy="35476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926182" y="5414652"/>
            <a:ext cx="555173" cy="293914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890279" y="4763992"/>
            <a:ext cx="771946" cy="293914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4269332" y="5941753"/>
            <a:ext cx="1005693" cy="11280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55388" y="5680143"/>
            <a:ext cx="128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Indicates the system was the last “user”</a:t>
            </a:r>
            <a:endParaRPr lang="en-US" sz="1400" dirty="0"/>
          </a:p>
        </p:txBody>
      </p:sp>
      <p:grpSp>
        <p:nvGrpSpPr>
          <p:cNvPr id="2" name="Group 1"/>
          <p:cNvGrpSpPr/>
          <p:nvPr/>
        </p:nvGrpSpPr>
        <p:grpSpPr>
          <a:xfrm>
            <a:off x="857228" y="4742392"/>
            <a:ext cx="4257675" cy="990600"/>
            <a:chOff x="857228" y="4742392"/>
            <a:chExt cx="4257675" cy="9906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7228" y="4742392"/>
              <a:ext cx="4257675" cy="990600"/>
            </a:xfrm>
            <a:prstGeom prst="rect">
              <a:avLst/>
            </a:prstGeom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368" y="5497486"/>
              <a:ext cx="4286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4384" y="227108"/>
            <a:ext cx="3890416" cy="533400"/>
          </a:xfrm>
        </p:spPr>
        <p:txBody>
          <a:bodyPr/>
          <a:lstStyle/>
          <a:p>
            <a:pPr algn="l"/>
            <a:r>
              <a:rPr lang="en-US" sz="2800" dirty="0"/>
              <a:t>Edit queries: key fields 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92778" y="4697844"/>
            <a:ext cx="1005693" cy="112809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04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build="allAtOnce"/>
      <p:bldP spid="34" grpId="0"/>
      <p:bldP spid="7" grpId="0" animBg="1"/>
      <p:bldP spid="10" grpId="0" animBg="1"/>
      <p:bldP spid="11" grpId="0" animBg="1"/>
      <p:bldP spid="28" grpId="0" animBg="1"/>
      <p:bldP spid="30" grpId="0" animBg="1"/>
      <p:bldP spid="32" grpId="0"/>
      <p:bldP spid="12" grpId="0" animBg="1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Fixing the Voucher Edit Error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prstClr val="black"/>
                </a:solidFill>
              </a:rPr>
              <a:t>Go to </a:t>
            </a:r>
            <a:r>
              <a:rPr lang="en-US" sz="2000" dirty="0">
                <a:solidFill>
                  <a:prstClr val="black"/>
                </a:solidFill>
              </a:rPr>
              <a:t>the Campus Voucher </a:t>
            </a:r>
            <a:r>
              <a:rPr lang="en-US" sz="2000" dirty="0" smtClean="0">
                <a:solidFill>
                  <a:prstClr val="black"/>
                </a:solidFill>
              </a:rPr>
              <a:t>page.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Enter the </a:t>
            </a:r>
            <a:r>
              <a:rPr lang="en-US" sz="2000" dirty="0" smtClean="0">
                <a:solidFill>
                  <a:prstClr val="black"/>
                </a:solidFill>
              </a:rPr>
              <a:t>voucher </a:t>
            </a:r>
            <a:r>
              <a:rPr lang="en-US" sz="2000" dirty="0">
                <a:solidFill>
                  <a:prstClr val="black"/>
                </a:solidFill>
              </a:rPr>
              <a:t>ID identified by the query to be in error and click the Search </a:t>
            </a:r>
            <a:r>
              <a:rPr lang="en-US" sz="2000" dirty="0" smtClean="0">
                <a:solidFill>
                  <a:prstClr val="black"/>
                </a:solidFill>
              </a:rPr>
              <a:t>button.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695575"/>
            <a:ext cx="8167541" cy="36131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1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Fixing the Voucher Edit Error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Click the Invoice Information tab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07" y="2133600"/>
            <a:ext cx="771378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29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Find the distribution line with the error and click the </a:t>
            </a:r>
            <a:r>
              <a:rPr lang="en-US" sz="2000" b="1" dirty="0">
                <a:solidFill>
                  <a:prstClr val="black"/>
                </a:solidFill>
              </a:rPr>
              <a:t>Review Errors </a:t>
            </a:r>
            <a:r>
              <a:rPr lang="en-US" sz="2000" dirty="0" smtClean="0">
                <a:solidFill>
                  <a:prstClr val="black"/>
                </a:solidFill>
              </a:rPr>
              <a:t>button.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438400"/>
            <a:ext cx="708551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886200" y="533400"/>
            <a:ext cx="4953000" cy="5334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Fixing the Voucher Edit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2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Fixing the Voucher Edit Error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Review the error message to determine the problem with the </a:t>
            </a:r>
            <a:r>
              <a:rPr lang="en-US" sz="2000" dirty="0" err="1">
                <a:solidFill>
                  <a:prstClr val="black"/>
                </a:solidFill>
              </a:rPr>
              <a:t>chartfield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string.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Click the </a:t>
            </a:r>
            <a:r>
              <a:rPr lang="en-US" sz="2000" b="1" dirty="0">
                <a:solidFill>
                  <a:prstClr val="black"/>
                </a:solidFill>
              </a:rPr>
              <a:t>Return</a:t>
            </a:r>
            <a:r>
              <a:rPr lang="en-US" sz="2000" dirty="0">
                <a:solidFill>
                  <a:prstClr val="black"/>
                </a:solidFill>
              </a:rPr>
              <a:t> button to return to the </a:t>
            </a:r>
            <a:r>
              <a:rPr lang="en-US" sz="2000" dirty="0" smtClean="0">
                <a:solidFill>
                  <a:prstClr val="black"/>
                </a:solidFill>
              </a:rPr>
              <a:t>voucher.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8" y="2819400"/>
            <a:ext cx="8388724" cy="28956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3733800" y="381000"/>
            <a:ext cx="49530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7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/>
              <a:t>Change the appropriate </a:t>
            </a:r>
            <a:r>
              <a:rPr lang="en-US" sz="2000" dirty="0" err="1"/>
              <a:t>chartfields</a:t>
            </a:r>
            <a:r>
              <a:rPr lang="en-US" sz="2000" dirty="0"/>
              <a:t> to correct the </a:t>
            </a:r>
            <a:r>
              <a:rPr lang="en-US" sz="2000" dirty="0" smtClean="0"/>
              <a:t>error.</a:t>
            </a:r>
            <a:endParaRPr lang="en-US" sz="2000" dirty="0"/>
          </a:p>
          <a:p>
            <a:r>
              <a:rPr lang="en-US" sz="2000" dirty="0"/>
              <a:t>Click the </a:t>
            </a:r>
            <a:r>
              <a:rPr lang="en-US" sz="2000" b="1" dirty="0"/>
              <a:t>Save</a:t>
            </a:r>
            <a:r>
              <a:rPr lang="en-US" sz="2000" dirty="0"/>
              <a:t> button which will check the </a:t>
            </a:r>
            <a:r>
              <a:rPr lang="en-US" sz="2000" dirty="0" err="1"/>
              <a:t>chartfield</a:t>
            </a:r>
            <a:r>
              <a:rPr lang="en-US" sz="2000" dirty="0"/>
              <a:t> string for </a:t>
            </a:r>
            <a:r>
              <a:rPr lang="en-US" sz="2000" dirty="0" smtClean="0"/>
              <a:t>errors.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23847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/>
              <a:t>Fixing the Voucher Edit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If the </a:t>
            </a:r>
            <a:r>
              <a:rPr lang="en-US" sz="2000" dirty="0" err="1">
                <a:solidFill>
                  <a:prstClr val="black"/>
                </a:solidFill>
              </a:rPr>
              <a:t>chartfield</a:t>
            </a:r>
            <a:r>
              <a:rPr lang="en-US" sz="2000" dirty="0">
                <a:solidFill>
                  <a:prstClr val="black"/>
                </a:solidFill>
              </a:rPr>
              <a:t> string is valid for the line you </a:t>
            </a:r>
            <a:r>
              <a:rPr lang="en-US" sz="2000" dirty="0" smtClean="0">
                <a:solidFill>
                  <a:prstClr val="black"/>
                </a:solidFill>
              </a:rPr>
              <a:t>changed, </a:t>
            </a:r>
            <a:r>
              <a:rPr lang="en-US" sz="2000" dirty="0">
                <a:solidFill>
                  <a:prstClr val="black"/>
                </a:solidFill>
              </a:rPr>
              <a:t>then the Review Errors button </a:t>
            </a:r>
            <a:r>
              <a:rPr lang="en-US" sz="2000" dirty="0" smtClean="0">
                <a:solidFill>
                  <a:prstClr val="black"/>
                </a:solidFill>
              </a:rPr>
              <a:t>disappear.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0600" y="2590800"/>
            <a:ext cx="5943600" cy="1879971"/>
            <a:chOff x="613078" y="4640669"/>
            <a:chExt cx="3914775" cy="1238250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078" y="4640669"/>
              <a:ext cx="3914775" cy="123825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8052" y="5367668"/>
              <a:ext cx="504825" cy="22860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/>
              <a:t>Fixing the Voucher Edit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9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prstClr val="black"/>
                </a:solidFill>
              </a:rPr>
              <a:t>Run the budget check </a:t>
            </a:r>
            <a:r>
              <a:rPr lang="en-US" sz="2000" dirty="0" smtClean="0">
                <a:solidFill>
                  <a:prstClr val="black"/>
                </a:solidFill>
              </a:rPr>
              <a:t>process.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Click the </a:t>
            </a:r>
            <a:r>
              <a:rPr lang="en-US" sz="2000" b="1" dirty="0">
                <a:solidFill>
                  <a:prstClr val="black"/>
                </a:solidFill>
              </a:rPr>
              <a:t>Submit For Approval </a:t>
            </a:r>
            <a:r>
              <a:rPr lang="en-US" sz="2000" dirty="0" smtClean="0">
                <a:solidFill>
                  <a:prstClr val="black"/>
                </a:solidFill>
              </a:rPr>
              <a:t>button.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504" y="2514600"/>
            <a:ext cx="3703442" cy="10151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504" y="3733800"/>
            <a:ext cx="3814992" cy="208597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733800" y="381000"/>
            <a:ext cx="4953000" cy="533400"/>
          </a:xfrm>
        </p:spPr>
        <p:txBody>
          <a:bodyPr/>
          <a:lstStyle/>
          <a:p>
            <a:r>
              <a:rPr lang="en-US" dirty="0"/>
              <a:t>Fixing the Voucher Edit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85800" y="1371600"/>
            <a:ext cx="7696200" cy="4343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B0F0"/>
                </a:solidFill>
              </a:rPr>
              <a:t>Anita Collins</a:t>
            </a:r>
            <a:r>
              <a:rPr lang="en-US" dirty="0"/>
              <a:t>, </a:t>
            </a:r>
            <a:r>
              <a:rPr lang="en-US" dirty="0" err="1" smtClean="0"/>
              <a:t>ConnectCarolina</a:t>
            </a:r>
            <a:r>
              <a:rPr lang="en-US" dirty="0" smtClean="0"/>
              <a:t> Change </a:t>
            </a:r>
            <a:r>
              <a:rPr lang="en-US" dirty="0"/>
              <a:t>Management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3300"/>
                </a:solidFill>
              </a:rPr>
              <a:t>Chris Minter</a:t>
            </a:r>
            <a:r>
              <a:rPr lang="en-US" dirty="0" smtClean="0"/>
              <a:t>, </a:t>
            </a:r>
            <a:r>
              <a:rPr lang="en-US" dirty="0" err="1" smtClean="0"/>
              <a:t>ConnectCarolina</a:t>
            </a:r>
            <a:r>
              <a:rPr lang="en-US" dirty="0" smtClean="0"/>
              <a:t> Change Management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3693AC"/>
                </a:solidFill>
              </a:rPr>
              <a:t>Collette Wilshire</a:t>
            </a:r>
            <a:r>
              <a:rPr lang="en-US" dirty="0"/>
              <a:t>, Finance Continuous Improvement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Becky </a:t>
            </a:r>
            <a:r>
              <a:rPr lang="en-US" b="1" dirty="0">
                <a:solidFill>
                  <a:srgbClr val="00B050"/>
                </a:solidFill>
              </a:rPr>
              <a:t>Arnold</a:t>
            </a:r>
            <a:r>
              <a:rPr lang="en-US" dirty="0" smtClean="0"/>
              <a:t>, Finance Business Analysis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7030A0"/>
                </a:solidFill>
              </a:rPr>
              <a:t>Robin </a:t>
            </a:r>
            <a:r>
              <a:rPr lang="en-US" b="1" dirty="0" smtClean="0">
                <a:solidFill>
                  <a:srgbClr val="7030A0"/>
                </a:solidFill>
              </a:rPr>
              <a:t>Burke</a:t>
            </a:r>
            <a:r>
              <a:rPr lang="en-US" dirty="0" smtClean="0"/>
              <a:t>, Finance Business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161330"/>
            <a:ext cx="7772400" cy="9816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Budget Queries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Enter the name of the </a:t>
            </a:r>
            <a:r>
              <a:rPr lang="en-US" dirty="0" smtClean="0"/>
              <a:t>budget query</a:t>
            </a:r>
            <a:r>
              <a:rPr lang="en-US" dirty="0"/>
              <a:t>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b="1" dirty="0"/>
              <a:t>Search</a:t>
            </a:r>
            <a:r>
              <a:rPr lang="en-US" dirty="0"/>
              <a:t>.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7845552" cy="13716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2186404"/>
            <a:ext cx="5000625" cy="876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" y="3462754"/>
            <a:ext cx="5210175" cy="819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3265714" y="2224504"/>
            <a:ext cx="500743" cy="8382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343399" y="2224504"/>
            <a:ext cx="492125" cy="8382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65913" y="2224504"/>
            <a:ext cx="859973" cy="8382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52929" y="1600200"/>
            <a:ext cx="506819" cy="61145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00525" y="1613516"/>
            <a:ext cx="291611" cy="55383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65180" y="1613516"/>
            <a:ext cx="359345" cy="57288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8663" y="1276350"/>
            <a:ext cx="138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Voucher ID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488938" y="1219200"/>
            <a:ext cx="138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Ledger Group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123981" y="1276350"/>
            <a:ext cx="138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Error message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" y="4939129"/>
            <a:ext cx="7886700" cy="1114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ounded Rectangle 9"/>
          <p:cNvSpPr/>
          <p:nvPr/>
        </p:nvSpPr>
        <p:spPr>
          <a:xfrm>
            <a:off x="1143000" y="5672554"/>
            <a:ext cx="533399" cy="3810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4495800"/>
            <a:ext cx="3371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Person who created the  voucher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524000" y="4834354"/>
            <a:ext cx="359344" cy="77612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355656" y="5671457"/>
            <a:ext cx="326687" cy="402771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671457" y="4800600"/>
            <a:ext cx="424543" cy="849086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76751" y="4441239"/>
            <a:ext cx="3371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Where the voucher originated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Budget </a:t>
            </a:r>
            <a:r>
              <a:rPr lang="en-US" sz="2800" dirty="0" smtClean="0"/>
              <a:t>Queries:  Key Fields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9" grpId="0"/>
      <p:bldP spid="20" grpId="0"/>
      <p:bldP spid="21" grpId="0"/>
      <p:bldP spid="10" grpId="0" animBg="1"/>
      <p:bldP spid="22" grpId="0"/>
      <p:bldP spid="24" grpId="0" animBg="1"/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161330"/>
            <a:ext cx="7772400" cy="9816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/>
          </a:p>
        </p:txBody>
      </p:sp>
      <p:sp>
        <p:nvSpPr>
          <p:cNvPr id="33" name="Text Placeholder 1"/>
          <p:cNvSpPr txBox="1">
            <a:spLocks/>
          </p:cNvSpPr>
          <p:nvPr/>
        </p:nvSpPr>
        <p:spPr>
          <a:xfrm>
            <a:off x="381000" y="914400"/>
            <a:ext cx="75438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Unposted queries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Unposted queries show all transactions that are not posted. This could include transactions: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With edit errors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With budget errors</a:t>
            </a:r>
          </a:p>
          <a:p>
            <a:pPr marL="857250" lvl="2" indent="-34607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Still in approval workflow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It’s </a:t>
            </a:r>
            <a:r>
              <a:rPr lang="en-US" dirty="0"/>
              <a:t>best practice to resolve edit and budget errors first, and then run the unposted queries.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Unposted </a:t>
            </a:r>
            <a:r>
              <a:rPr lang="en-US" sz="2800" dirty="0" smtClean="0"/>
              <a:t>Journals</a:t>
            </a:r>
            <a:r>
              <a:rPr lang="en-US" sz="2800" dirty="0"/>
              <a:t>: </a:t>
            </a:r>
            <a:r>
              <a:rPr lang="en-US" sz="2800" dirty="0" smtClean="0"/>
              <a:t> Key Fields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734300" cy="29813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829175"/>
            <a:ext cx="6457950" cy="1724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720970" y="1295400"/>
            <a:ext cx="1447800" cy="776654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02976" y="1298331"/>
            <a:ext cx="4469424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Period is by fiscal year month. 1 = July, 2 = August, and so on through 12 = June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No fields can be blank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168771" y="1676400"/>
            <a:ext cx="1031629" cy="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01615" y="4829174"/>
            <a:ext cx="1770185" cy="1724025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08434" y="4114800"/>
            <a:ext cx="2458915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Returns anything not in Posted status, so V, E, or N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2438402" y="4407188"/>
            <a:ext cx="570032" cy="421986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011615" y="5410200"/>
            <a:ext cx="2684585" cy="762000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1" y="4045194"/>
            <a:ext cx="2359924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Current approval status and most recent approver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457950" y="4652665"/>
            <a:ext cx="552450" cy="75753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67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Approval Worklist </a:t>
            </a:r>
            <a:r>
              <a:rPr lang="en-US" sz="2800" dirty="0" smtClean="0"/>
              <a:t>Queries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199" y="1371600"/>
            <a:ext cx="8455925" cy="43434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Shows transactions currently in a </a:t>
            </a:r>
            <a:r>
              <a:rPr lang="en-US" dirty="0" smtClean="0"/>
              <a:t>worklist.</a:t>
            </a:r>
            <a:endParaRPr lang="en-US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Transactions that have </a:t>
            </a:r>
            <a:r>
              <a:rPr lang="en-US" dirty="0"/>
              <a:t>been approved or </a:t>
            </a:r>
            <a:r>
              <a:rPr lang="en-US" dirty="0" smtClean="0"/>
              <a:t>denied won’t appear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this </a:t>
            </a:r>
            <a:r>
              <a:rPr lang="en-US" dirty="0" smtClean="0"/>
              <a:t>query.</a:t>
            </a:r>
            <a:endParaRPr lang="en-US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approval queries are keyed by approver ID. </a:t>
            </a:r>
            <a:r>
              <a:rPr lang="en-US" dirty="0" smtClean="0"/>
              <a:t>Approvers </a:t>
            </a:r>
            <a:r>
              <a:rPr lang="en-US" dirty="0"/>
              <a:t>must be logged in as </a:t>
            </a:r>
            <a:r>
              <a:rPr lang="en-US" dirty="0" smtClean="0"/>
              <a:t>themselves for transactions </a:t>
            </a:r>
            <a:r>
              <a:rPr lang="en-US" dirty="0"/>
              <a:t>to display.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You can only view one person’s </a:t>
            </a:r>
            <a:r>
              <a:rPr lang="en-US" dirty="0" smtClean="0"/>
              <a:t>worklist </a:t>
            </a:r>
            <a:r>
              <a:rPr lang="en-US" dirty="0"/>
              <a:t>at a </a:t>
            </a:r>
            <a:r>
              <a:rPr lang="en-US" dirty="0" smtClean="0"/>
              <a:t>time.</a:t>
            </a:r>
            <a:endParaRPr lang="en-US" dirty="0"/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2064" y="4114800"/>
            <a:ext cx="8047012" cy="2546838"/>
            <a:chOff x="909637" y="3727938"/>
            <a:chExt cx="7324725" cy="231823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6800" y="3727938"/>
              <a:ext cx="6953250" cy="111442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9637" y="5293701"/>
              <a:ext cx="7324725" cy="75247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0" name="Rounded Rectangle 9"/>
          <p:cNvSpPr/>
          <p:nvPr/>
        </p:nvSpPr>
        <p:spPr>
          <a:xfrm>
            <a:off x="878730" y="4739595"/>
            <a:ext cx="457201" cy="201858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1531" y="3472934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Approver ID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2000" y="3886200"/>
            <a:ext cx="228600" cy="826653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00200" y="381000"/>
            <a:ext cx="7086600" cy="533400"/>
          </a:xfrm>
        </p:spPr>
        <p:txBody>
          <a:bodyPr/>
          <a:lstStyle/>
          <a:p>
            <a:r>
              <a:rPr lang="en-US" sz="2800" dirty="0"/>
              <a:t>Queries for Managing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35</a:t>
            </a:fld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19139"/>
              </p:ext>
            </p:extLst>
          </p:nvPr>
        </p:nvGraphicFramePr>
        <p:xfrm>
          <a:off x="457200" y="1143000"/>
          <a:ext cx="8229600" cy="4648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229600"/>
              </a:tblGrid>
              <a:tr h="1524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Navigation to individual transactions</a:t>
                      </a:r>
                      <a:endParaRPr lang="en-US" sz="18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b="1" kern="1200" dirty="0" smtClean="0"/>
                        <a:t>Requisitions:</a:t>
                      </a:r>
                      <a:r>
                        <a:rPr lang="en-US" sz="1800" kern="1200" dirty="0" smtClean="0"/>
                        <a:t> Main Menu &gt; Finance Menu&gt; </a:t>
                      </a:r>
                      <a:r>
                        <a:rPr lang="en-US" sz="1800" kern="1200" dirty="0" err="1" smtClean="0"/>
                        <a:t>eProcurement</a:t>
                      </a:r>
                      <a:r>
                        <a:rPr lang="en-US" sz="1800" kern="1200" dirty="0" smtClean="0"/>
                        <a:t> &gt; Manage Requisitions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/>
                        <a:t>Purchase</a:t>
                      </a:r>
                      <a:r>
                        <a:rPr lang="en-US" sz="1800" b="1" kern="1200" baseline="0" dirty="0" smtClean="0"/>
                        <a:t> Orders: </a:t>
                      </a:r>
                      <a:r>
                        <a:rPr lang="en-US" sz="1800" kern="1200" dirty="0" smtClean="0"/>
                        <a:t>Main Menu &gt; Finance Menu &gt; Purchasing &gt; Purchase Orders &gt; Review PO Information &gt; Purchase Orders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/>
                        <a:t>Vouchers: </a:t>
                      </a:r>
                      <a:r>
                        <a:rPr lang="en-US" sz="1800" kern="1200" dirty="0" smtClean="0"/>
                        <a:t>Main Menu &gt; Finance Menu &gt; Accounts Payable &gt; Review Accounts Payable Info &gt; Vouchers &gt; Voucher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Deposits: </a:t>
                      </a:r>
                      <a:r>
                        <a:rPr lang="en-US" sz="1800" kern="1200" dirty="0" smtClean="0"/>
                        <a:t>Main Menu &gt; Accounts Receivable &gt; Payments &gt; Online Payments &gt; Regular Deposit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/>
                        <a:t>Budget transfers/journals:</a:t>
                      </a:r>
                      <a:r>
                        <a:rPr lang="en-US" sz="1800" b="1" kern="1200" baseline="0" dirty="0" smtClean="0"/>
                        <a:t> </a:t>
                      </a:r>
                      <a:r>
                        <a:rPr lang="en-US" sz="1800" kern="1200" dirty="0" smtClean="0"/>
                        <a:t>Main Menu &gt; Finance Menu &gt; Commitment Control &gt; Budget Journals &gt; Enter Budget Journals/Enter Budget Transfers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/>
                        <a:t>Campus Journals:</a:t>
                      </a:r>
                      <a:r>
                        <a:rPr lang="en-US" sz="1800" kern="1200" dirty="0" smtClean="0"/>
                        <a:t> Main Menu &gt; UNC Campus &gt; Campus Journals &gt; Campus Journal Validation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9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828800" y="2057400"/>
            <a:ext cx="5486400" cy="1447800"/>
          </a:xfrm>
        </p:spPr>
        <p:txBody>
          <a:bodyPr/>
          <a:lstStyle/>
          <a:p>
            <a:r>
              <a:rPr lang="en-US" dirty="0" smtClean="0"/>
              <a:t>In closing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905000" y="418887"/>
            <a:ext cx="4953000" cy="533400"/>
          </a:xfrm>
        </p:spPr>
        <p:txBody>
          <a:bodyPr/>
          <a:lstStyle/>
          <a:p>
            <a:pPr algn="ctr"/>
            <a:r>
              <a:rPr lang="en-US" sz="2800" dirty="0"/>
              <a:t>Summary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b="1" smtClean="0">
                <a:solidFill>
                  <a:schemeClr val="tx1"/>
                </a:solidFill>
              </a:rPr>
              <a:pPr/>
              <a:t>37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Freeform 29"/>
          <p:cNvSpPr>
            <a:spLocks/>
          </p:cNvSpPr>
          <p:nvPr/>
        </p:nvSpPr>
        <p:spPr bwMode="gray">
          <a:xfrm>
            <a:off x="1295400" y="914401"/>
            <a:ext cx="6337299" cy="5029200"/>
          </a:xfrm>
          <a:custGeom>
            <a:avLst/>
            <a:gdLst>
              <a:gd name="T0" fmla="*/ 3645075 w 134"/>
              <a:gd name="T1" fmla="*/ 886464 h 19"/>
              <a:gd name="T2" fmla="*/ 0 w 134"/>
              <a:gd name="T3" fmla="*/ 886464 h 19"/>
              <a:gd name="T4" fmla="*/ 0 w 134"/>
              <a:gd name="T5" fmla="*/ 0 h 19"/>
              <a:gd name="T6" fmla="*/ 3645075 w 134"/>
              <a:gd name="T7" fmla="*/ 0 h 19"/>
              <a:gd name="T8" fmla="*/ 3645075 w 134"/>
              <a:gd name="T9" fmla="*/ 886464 h 19"/>
              <a:gd name="T10" fmla="*/ 3645075 w 134"/>
              <a:gd name="T11" fmla="*/ 886464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"/>
              <a:gd name="T19" fmla="*/ 0 h 19"/>
              <a:gd name="T20" fmla="*/ 134 w 134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" h="19">
                <a:moveTo>
                  <a:pt x="134" y="19"/>
                </a:moveTo>
                <a:lnTo>
                  <a:pt x="0" y="19"/>
                </a:lnTo>
                <a:lnTo>
                  <a:pt x="0" y="0"/>
                </a:lnTo>
                <a:lnTo>
                  <a:pt x="134" y="0"/>
                </a:lnTo>
                <a:lnTo>
                  <a:pt x="134" y="19"/>
                </a:lnTo>
                <a:close/>
              </a:path>
            </a:pathLst>
          </a:custGeom>
          <a:solidFill>
            <a:schemeClr val="accent1">
              <a:alpha val="59999"/>
            </a:schemeClr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30"/>
          <p:cNvSpPr>
            <a:spLocks/>
          </p:cNvSpPr>
          <p:nvPr/>
        </p:nvSpPr>
        <p:spPr bwMode="gray">
          <a:xfrm>
            <a:off x="1347294" y="990173"/>
            <a:ext cx="6217787" cy="4877227"/>
          </a:xfrm>
          <a:custGeom>
            <a:avLst/>
            <a:gdLst>
              <a:gd name="T0" fmla="*/ 3442724 w 134"/>
              <a:gd name="T1" fmla="*/ 610390 h 19"/>
              <a:gd name="T2" fmla="*/ 0 w 134"/>
              <a:gd name="T3" fmla="*/ 610390 h 19"/>
              <a:gd name="T4" fmla="*/ 0 w 134"/>
              <a:gd name="T5" fmla="*/ 0 h 19"/>
              <a:gd name="T6" fmla="*/ 3442724 w 134"/>
              <a:gd name="T7" fmla="*/ 0 h 19"/>
              <a:gd name="T8" fmla="*/ 3442724 w 134"/>
              <a:gd name="T9" fmla="*/ 610390 h 19"/>
              <a:gd name="T10" fmla="*/ 3442724 w 134"/>
              <a:gd name="T11" fmla="*/ 610390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"/>
              <a:gd name="T19" fmla="*/ 0 h 19"/>
              <a:gd name="T20" fmla="*/ 134 w 134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" h="19">
                <a:moveTo>
                  <a:pt x="134" y="19"/>
                </a:moveTo>
                <a:lnTo>
                  <a:pt x="0" y="19"/>
                </a:lnTo>
                <a:lnTo>
                  <a:pt x="0" y="0"/>
                </a:lnTo>
                <a:lnTo>
                  <a:pt x="134" y="0"/>
                </a:lnTo>
                <a:lnTo>
                  <a:pt x="134" y="19"/>
                </a:lnTo>
                <a:close/>
              </a:path>
            </a:pathLst>
          </a:custGeom>
          <a:solidFill>
            <a:srgbClr val="56A0D3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8" name="TextBox 32"/>
          <p:cNvSpPr txBox="1">
            <a:spLocks noChangeAspect="1" noChangeArrowheads="1"/>
          </p:cNvSpPr>
          <p:nvPr/>
        </p:nvSpPr>
        <p:spPr bwMode="gray">
          <a:xfrm>
            <a:off x="1451698" y="1389571"/>
            <a:ext cx="5711102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marL="3365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Start preparing for year end now—including spending State funds and cleaning up open transactions.</a:t>
            </a:r>
          </a:p>
          <a:p>
            <a:pPr marL="3365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The 2016 Fiscal Year-End page on the ccinfo.unc.edu website is your go-to place for year end information.</a:t>
            </a:r>
            <a:endParaRPr lang="en-US" sz="1800" dirty="0" smtClean="0">
              <a:solidFill>
                <a:schemeClr val="bg1"/>
              </a:solidFill>
              <a:latin typeface="+mn-lt"/>
            </a:endParaRPr>
          </a:p>
          <a:p>
            <a:pPr marL="3365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Find the list of queries on the year end page—look for </a:t>
            </a:r>
            <a:r>
              <a:rPr lang="en-US" sz="1800" i="1" dirty="0" smtClean="0">
                <a:solidFill>
                  <a:schemeClr val="bg1"/>
                </a:solidFill>
                <a:latin typeface="+mn-lt"/>
              </a:rPr>
              <a:t>Preparing for Year End Close:  Reviewing Open Transactions.</a:t>
            </a:r>
            <a:endParaRPr lang="en-US" sz="1800" dirty="0" smtClean="0">
              <a:solidFill>
                <a:schemeClr val="bg1"/>
              </a:solidFill>
              <a:latin typeface="+mn-lt"/>
            </a:endParaRPr>
          </a:p>
          <a:p>
            <a:pPr marL="33655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Focus on key fields when looking at query results.</a:t>
            </a:r>
          </a:p>
          <a:p>
            <a:pPr marL="3365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Run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queries often to catch errors and things not approved or posted.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  <a:p>
            <a:pPr marL="33655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If you run a query and there are no results, clear the search fields and run it again to make sure.</a:t>
            </a:r>
          </a:p>
        </p:txBody>
      </p:sp>
    </p:spTree>
    <p:extLst>
      <p:ext uri="{BB962C8B-B14F-4D97-AF65-F5344CB8AC3E}">
        <p14:creationId xmlns:p14="http://schemas.microsoft.com/office/powerpoint/2010/main" val="154814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Reminder:  Fiscal Year End Page for All Year End Information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For more information about year end close and a recording of this webinar,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go </a:t>
            </a:r>
            <a:r>
              <a:rPr lang="en-US" sz="2000" dirty="0"/>
              <a:t>to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26590" b="20996"/>
          <a:stretch/>
        </p:blipFill>
        <p:spPr>
          <a:xfrm>
            <a:off x="856034" y="2362200"/>
            <a:ext cx="7467600" cy="30739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012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-867192"/>
            <a:ext cx="27432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600" dirty="0" smtClean="0">
                <a:solidFill>
                  <a:srgbClr val="92D050"/>
                </a:solidFill>
              </a:rPr>
              <a:t>?</a:t>
            </a:r>
            <a:endParaRPr lang="en-US" sz="49600" dirty="0">
              <a:solidFill>
                <a:srgbClr val="92D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95500" y="2133600"/>
            <a:ext cx="4953000" cy="2438400"/>
          </a:xfrm>
        </p:spPr>
        <p:txBody>
          <a:bodyPr/>
          <a:lstStyle/>
          <a:p>
            <a:r>
              <a:rPr lang="en-US" sz="4800" dirty="0" smtClean="0"/>
              <a:t>Questions?</a:t>
            </a:r>
            <a:br>
              <a:rPr lang="en-US" sz="4800" dirty="0" smtClean="0"/>
            </a:br>
            <a:r>
              <a:rPr lang="en-US" b="0" dirty="0" smtClean="0"/>
              <a:t>(please type questions in the chat window)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1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/>
              <a:t>Use the chat window to type your questions—we’ll answer </a:t>
            </a:r>
            <a:r>
              <a:rPr lang="en-US" sz="2400" dirty="0" smtClean="0"/>
              <a:t>at the end.</a:t>
            </a:r>
          </a:p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/>
              <a:t>We’re recording the webinar, and it will be posted in a few days </a:t>
            </a:r>
            <a:r>
              <a:rPr lang="en-US" sz="2400" dirty="0" smtClean="0"/>
              <a:t>on ccinfo.unc.edu.</a:t>
            </a:r>
            <a:endParaRPr lang="en-US" sz="2400" dirty="0"/>
          </a:p>
          <a:p>
            <a:pPr marL="457200" lvl="1" indent="-457200">
              <a:spcBef>
                <a:spcPts val="300"/>
              </a:spcBef>
              <a:spcAft>
                <a:spcPts val="300"/>
              </a:spcAft>
              <a:buClr>
                <a:srgbClr val="30628C"/>
              </a:buClr>
              <a:buSzPct val="9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About the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It’s Time to Get Started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 smtClean="0"/>
              <a:t>It’s </a:t>
            </a:r>
            <a:r>
              <a:rPr lang="en-US" sz="2000" dirty="0" smtClean="0"/>
              <a:t>April:  year </a:t>
            </a:r>
            <a:r>
              <a:rPr lang="en-US" sz="2000" dirty="0" smtClean="0"/>
              <a:t>end is just around the corner. </a:t>
            </a:r>
            <a:endParaRPr lang="en-US" sz="2000" dirty="0" smtClean="0"/>
          </a:p>
          <a:p>
            <a:r>
              <a:rPr lang="en-US" sz="2000" dirty="0" smtClean="0"/>
              <a:t>Communications are </a:t>
            </a:r>
            <a:r>
              <a:rPr lang="en-US" sz="2000" dirty="0" smtClean="0"/>
              <a:t>coming </a:t>
            </a:r>
            <a:r>
              <a:rPr lang="en-US" sz="2000" dirty="0"/>
              <a:t>with hard and fast </a:t>
            </a:r>
            <a:r>
              <a:rPr lang="en-US" sz="2000" dirty="0" smtClean="0"/>
              <a:t>dates from the State, </a:t>
            </a:r>
            <a:r>
              <a:rPr lang="en-US" sz="2000" dirty="0"/>
              <a:t>including a formal </a:t>
            </a:r>
            <a:r>
              <a:rPr lang="en-US" sz="2000" dirty="0" smtClean="0"/>
              <a:t>memo from the Controller</a:t>
            </a:r>
          </a:p>
          <a:p>
            <a:r>
              <a:rPr lang="en-US" sz="2000" dirty="0" smtClean="0"/>
              <a:t>But don’t wait!  Getting </a:t>
            </a:r>
            <a:r>
              <a:rPr lang="en-US" sz="2000" dirty="0"/>
              <a:t>ready for year end might take longer than you </a:t>
            </a:r>
            <a:r>
              <a:rPr lang="en-US" sz="2000" dirty="0" smtClean="0"/>
              <a:t>exp</a:t>
            </a:r>
            <a:r>
              <a:rPr lang="en-US" sz="2000" dirty="0" smtClean="0"/>
              <a:t>ect</a:t>
            </a:r>
            <a:r>
              <a:rPr lang="en-US" sz="2000" dirty="0" smtClean="0"/>
              <a:t>, </a:t>
            </a:r>
            <a:r>
              <a:rPr lang="en-US" sz="2000" dirty="0"/>
              <a:t>so go ahead and get started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We also wanted to go ahead and share with you the resources we </a:t>
            </a:r>
            <a:r>
              <a:rPr lang="en-US" sz="2000" dirty="0" smtClean="0"/>
              <a:t>have, even though we’ll be updating them as we know more:</a:t>
            </a:r>
            <a:endParaRPr lang="en-US" sz="2000" dirty="0" smtClean="0"/>
          </a:p>
          <a:p>
            <a:pPr lvl="1"/>
            <a:r>
              <a:rPr lang="en-US" dirty="0" smtClean="0"/>
              <a:t>The Year End webpage on ccinfo.unc.edu</a:t>
            </a:r>
          </a:p>
          <a:p>
            <a:pPr lvl="1"/>
            <a:r>
              <a:rPr lang="en-US" dirty="0" smtClean="0"/>
              <a:t>The Year End </a:t>
            </a:r>
            <a:r>
              <a:rPr lang="en-US" dirty="0" smtClean="0"/>
              <a:t>Checklist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962400"/>
            <a:ext cx="5022273" cy="261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81000" y="381000"/>
            <a:ext cx="8305800" cy="533400"/>
          </a:xfrm>
        </p:spPr>
        <p:txBody>
          <a:bodyPr/>
          <a:lstStyle/>
          <a:p>
            <a:r>
              <a:rPr lang="en-US" dirty="0" smtClean="0"/>
              <a:t>Resources to Help You:  </a:t>
            </a:r>
            <a:r>
              <a:rPr lang="en-US" dirty="0" smtClean="0">
                <a:solidFill>
                  <a:srgbClr val="92D050"/>
                </a:solidFill>
              </a:rPr>
              <a:t>Year End Webpage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 ccinfo.unc.edu, click the </a:t>
            </a:r>
            <a:r>
              <a:rPr lang="en-US" sz="2000" b="1" dirty="0" smtClean="0"/>
              <a:t>Finance</a:t>
            </a:r>
            <a:r>
              <a:rPr lang="en-US" sz="2000" dirty="0" smtClean="0"/>
              <a:t> </a:t>
            </a:r>
            <a:r>
              <a:rPr lang="en-US" sz="2000" dirty="0" smtClean="0"/>
              <a:t>menu, then </a:t>
            </a:r>
            <a:r>
              <a:rPr lang="en-US" sz="2000" b="1" dirty="0" smtClean="0"/>
              <a:t>2016 Fiscal Year-End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085" y="1981200"/>
            <a:ext cx="7695629" cy="43929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219200" y="2743200"/>
            <a:ext cx="838200" cy="228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6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09800" y="381000"/>
            <a:ext cx="6477000" cy="533400"/>
          </a:xfrm>
        </p:spPr>
        <p:txBody>
          <a:bodyPr/>
          <a:lstStyle/>
          <a:p>
            <a:r>
              <a:rPr lang="en-US" dirty="0" smtClean="0"/>
              <a:t>Resources to Help You:  </a:t>
            </a:r>
            <a:r>
              <a:rPr lang="en-US" dirty="0" smtClean="0">
                <a:solidFill>
                  <a:srgbClr val="92D050"/>
                </a:solidFill>
              </a:rPr>
              <a:t>Year End Checklist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57200" y="1219200"/>
            <a:ext cx="202457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the Year End Page on ccinfo.unc.edu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772" y="1219200"/>
            <a:ext cx="6662228" cy="539991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667000" y="5486400"/>
            <a:ext cx="6248400" cy="6858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manage budgets 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 smtClean="0"/>
              <a:t>In early May, we’re hosting a webinar that gives details on what you need to know for budgets in the new fiscal year.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Stay tuned on date and time.</a:t>
            </a:r>
          </a:p>
          <a:p>
            <a:endParaRPr lang="en-US" sz="2000" dirty="0"/>
          </a:p>
          <a:p>
            <a:r>
              <a:rPr lang="en-US" sz="2000" dirty="0"/>
              <a:t>The webinar is targeted to MOU leads, but all are welcome.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Goal 1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D83B-C956-4B5E-BF23-F483490E733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76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Spend your State funds early – our recommendation is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by </a:t>
            </a:r>
            <a:r>
              <a:rPr lang="en-US" sz="2000" dirty="0"/>
              <a:t>the end of </a:t>
            </a:r>
            <a:r>
              <a:rPr lang="en-US" sz="2800" b="1" dirty="0">
                <a:solidFill>
                  <a:srgbClr val="92D050"/>
                </a:solidFill>
              </a:rPr>
              <a:t>April</a:t>
            </a:r>
            <a:r>
              <a:rPr lang="en-US" sz="2000" dirty="0"/>
              <a:t>.</a:t>
            </a:r>
          </a:p>
          <a:p>
            <a:endParaRPr lang="en-US" b="1" dirty="0" smtClean="0"/>
          </a:p>
          <a:p>
            <a:pPr marL="969963" indent="-969963">
              <a:spcAft>
                <a:spcPts val="1200"/>
              </a:spcAft>
            </a:pPr>
            <a:r>
              <a:rPr lang="en-US" b="1" dirty="0" smtClean="0"/>
              <a:t>Example</a:t>
            </a:r>
            <a:r>
              <a:rPr lang="en-US" dirty="0"/>
              <a:t>:  Don’t wait until June to enter a Staples order to use up your State funds. </a:t>
            </a:r>
          </a:p>
          <a:p>
            <a:pPr marL="1255713" lvl="1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90613" algn="l"/>
              </a:tabLst>
            </a:pPr>
            <a:r>
              <a:rPr lang="en-US" dirty="0"/>
              <a:t>That purchase has to be matched and paid before the transaction is completed and the funds are gone.</a:t>
            </a:r>
          </a:p>
          <a:p>
            <a:pPr marL="1255713" lvl="1" indent="-285750">
              <a:buFont typeface="Arial" panose="020B0604020202020204" pitchFamily="34" charset="0"/>
              <a:buChar char="•"/>
              <a:tabLst>
                <a:tab pos="1090613" algn="l"/>
              </a:tabLst>
            </a:pPr>
            <a:r>
              <a:rPr lang="en-US" dirty="0"/>
              <a:t>If anything goes wrong, you need time to </a:t>
            </a:r>
            <a:r>
              <a:rPr lang="en-US" dirty="0" smtClean="0"/>
              <a:t>resolve.</a:t>
            </a:r>
          </a:p>
          <a:p>
            <a:pPr marL="512763">
              <a:tabLst>
                <a:tab pos="1090613" algn="l"/>
              </a:tabLst>
            </a:pPr>
            <a:endParaRPr lang="en-US" dirty="0" smtClean="0"/>
          </a:p>
          <a:p>
            <a:pPr marL="0" lvl="1">
              <a:spcAft>
                <a:spcPts val="1200"/>
              </a:spcAft>
            </a:pPr>
            <a:r>
              <a:rPr lang="en-US" sz="2000" dirty="0" smtClean="0"/>
              <a:t>If you’ve overspent your State funds, make correcting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journal </a:t>
            </a:r>
            <a:r>
              <a:rPr lang="en-US" sz="2000" dirty="0" smtClean="0"/>
              <a:t>entries by the deadline.</a:t>
            </a:r>
          </a:p>
          <a:p>
            <a:pPr marL="0" lvl="1">
              <a:spcAft>
                <a:spcPts val="1200"/>
              </a:spcAft>
            </a:pP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990600"/>
            <a:ext cx="8839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450" y="3505200"/>
            <a:ext cx="1479550" cy="236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8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nectCarol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nectCarol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57CEE67217664AB78434BE8326FAEB" ma:contentTypeVersion="0" ma:contentTypeDescription="Create a new document." ma:contentTypeScope="" ma:versionID="d91b528ea17de2f4697ae89aaff3c8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FE8CD5-0338-46BF-9E21-709762F301A3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9CF3A4-3D71-43CC-A96E-13EAC17AA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8BCCD2-7FC4-4C0F-9D8F-DE6E3E0DA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39683</TotalTime>
  <Words>1543</Words>
  <Application>Microsoft Office PowerPoint</Application>
  <PresentationFormat>On-screen Show (4:3)</PresentationFormat>
  <Paragraphs>228</Paragraphs>
  <Slides>39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Adobe Gothic Std B</vt:lpstr>
      <vt:lpstr>Adobe Heiti Std R</vt:lpstr>
      <vt:lpstr>Arial Unicode MS</vt:lpstr>
      <vt:lpstr>Arial</vt:lpstr>
      <vt:lpstr>Bernard MT Condensed</vt:lpstr>
      <vt:lpstr>Calibri</vt:lpstr>
      <vt:lpstr>Courier New</vt:lpstr>
      <vt:lpstr>Wingdings</vt:lpstr>
      <vt:lpstr>Wingdings 3</vt:lpstr>
      <vt:lpstr>ConnectCarolina</vt:lpstr>
      <vt:lpstr>1_ConnectCarolina</vt:lpstr>
      <vt:lpstr>Preparing for  Fiscal Year 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Goal 1</vt:lpstr>
      <vt:lpstr>Goal 2</vt:lpstr>
      <vt:lpstr>Go Ahead and Start</vt:lpstr>
      <vt:lpstr>PowerPoint Presentation</vt:lpstr>
      <vt:lpstr>PowerPoint Presentation</vt:lpstr>
      <vt:lpstr>PowerPoint Presentation</vt:lpstr>
      <vt:lpstr>Three areas where your transactions can get stuck: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Collins, Anita Wright</cp:lastModifiedBy>
  <cp:revision>1644</cp:revision>
  <cp:lastPrinted>2014-07-07T20:20:57Z</cp:lastPrinted>
  <dcterms:created xsi:type="dcterms:W3CDTF">2013-12-04T15:59:55Z</dcterms:created>
  <dcterms:modified xsi:type="dcterms:W3CDTF">2016-04-13T13:28:44Z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0x010100A457CEE67217664AB78434BE8326FAEB</vt:lpwstr>
  </property>
</Properties>
</file>