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9"/>
  </p:notesMasterIdLst>
  <p:handoutMasterIdLst>
    <p:handoutMasterId r:id="rId30"/>
  </p:handoutMasterIdLst>
  <p:sldIdLst>
    <p:sldId id="673" r:id="rId6"/>
    <p:sldId id="710" r:id="rId7"/>
    <p:sldId id="711" r:id="rId8"/>
    <p:sldId id="674" r:id="rId9"/>
    <p:sldId id="678" r:id="rId10"/>
    <p:sldId id="686" r:id="rId11"/>
    <p:sldId id="680" r:id="rId12"/>
    <p:sldId id="693" r:id="rId13"/>
    <p:sldId id="699" r:id="rId14"/>
    <p:sldId id="700" r:id="rId15"/>
    <p:sldId id="701" r:id="rId16"/>
    <p:sldId id="702" r:id="rId17"/>
    <p:sldId id="708" r:id="rId18"/>
    <p:sldId id="709" r:id="rId19"/>
    <p:sldId id="704" r:id="rId20"/>
    <p:sldId id="705" r:id="rId21"/>
    <p:sldId id="706" r:id="rId22"/>
    <p:sldId id="707" r:id="rId23"/>
    <p:sldId id="691" r:id="rId24"/>
    <p:sldId id="696" r:id="rId25"/>
    <p:sldId id="712" r:id="rId26"/>
    <p:sldId id="697" r:id="rId27"/>
    <p:sldId id="698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ndy Cadman" initials="cc" lastIdx="28" clrIdx="0"/>
  <p:cmAuthor id="1" name="Kirk" initials="LU" lastIdx="1" clrIdx="1"/>
  <p:cmAuthor id="2" name="Susan" initials="S" lastIdx="3" clrIdx="2"/>
  <p:cmAuthor id="3" name="Collins, Anita Wright" initials="CAW" lastIdx="28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949"/>
    <a:srgbClr val="FFFFFF"/>
    <a:srgbClr val="F7F7F7"/>
    <a:srgbClr val="EEEEEE"/>
    <a:srgbClr val="FAC294"/>
    <a:srgbClr val="FFEB89"/>
    <a:srgbClr val="FFFF66"/>
    <a:srgbClr val="F79646"/>
    <a:srgbClr val="4F81BD"/>
    <a:srgbClr val="F17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1" autoAdjust="0"/>
    <p:restoredTop sz="96691" autoAdjust="0"/>
  </p:normalViewPr>
  <p:slideViewPr>
    <p:cSldViewPr>
      <p:cViewPr varScale="1">
        <p:scale>
          <a:sx n="86" d="100"/>
          <a:sy n="86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2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5E80368-2D00-4E9B-9A75-78C76C345195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116042D-B92D-4B45-A272-ADDB301F88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07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599C7B4-E974-45B7-A790-2CB54A49D061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4518CA5-3677-40BB-BCB4-7783E41E17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18CA5-3677-40BB-BCB4-7783E41E177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9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C639-DC52-4462-A092-B9246C0E019F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CF2B-7F31-4D03-8728-3986439E5C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6A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Isosceles Triangle 7"/>
          <p:cNvSpPr/>
          <p:nvPr userDrawn="1"/>
        </p:nvSpPr>
        <p:spPr bwMode="auto">
          <a:xfrm rot="11110317" flipH="1">
            <a:off x="7845316" y="2548570"/>
            <a:ext cx="985744" cy="473257"/>
          </a:xfrm>
          <a:prstGeom prst="triangle">
            <a:avLst/>
          </a:prstGeom>
          <a:solidFill>
            <a:srgbClr val="A74E0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Isosceles Triangle 8"/>
          <p:cNvSpPr/>
          <p:nvPr userDrawn="1"/>
        </p:nvSpPr>
        <p:spPr bwMode="auto">
          <a:xfrm rot="10489683">
            <a:off x="295226" y="2548571"/>
            <a:ext cx="985744" cy="473257"/>
          </a:xfrm>
          <a:prstGeom prst="triangle">
            <a:avLst/>
          </a:prstGeom>
          <a:solidFill>
            <a:srgbClr val="A74E0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 userDrawn="1"/>
        </p:nvSpPr>
        <p:spPr bwMode="auto">
          <a:xfrm>
            <a:off x="645952" y="578839"/>
            <a:ext cx="7835317" cy="5016618"/>
          </a:xfrm>
          <a:prstGeom prst="round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275903" y="1241570"/>
            <a:ext cx="8574481" cy="1367406"/>
          </a:xfrm>
          <a:prstGeom prst="rect">
            <a:avLst/>
          </a:prstGeom>
          <a:solidFill>
            <a:srgbClr val="F17E1F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94662" y="1241570"/>
            <a:ext cx="7251048" cy="1962088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79091" y="3306381"/>
            <a:ext cx="7396927" cy="925626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 3" pitchFamily="18" charset="2"/>
              <a:buNone/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Subtitle Text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939404" y="4999626"/>
            <a:ext cx="1815191" cy="576984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800" b="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524" y="5698180"/>
            <a:ext cx="2230952" cy="104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5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716B-6024-4CE4-BD88-BDF0629169C1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0" y="-4572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83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DE18-5536-4AAD-99B9-BD0C35C5AA5D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81200" y="2133600"/>
            <a:ext cx="4953000" cy="144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/>
            </a:lvl1pPr>
          </a:lstStyle>
          <a:p>
            <a:pPr lvl="0"/>
            <a:r>
              <a:rPr lang="en-US" dirty="0" smtClean="0"/>
              <a:t>Click to edit text for section heading title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34399" y="6492875"/>
            <a:ext cx="6073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6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2B02-4F42-40FA-894D-EA4CE807FEF8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81200" y="2133600"/>
            <a:ext cx="4953000" cy="144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/>
            </a:lvl1pPr>
          </a:lstStyle>
          <a:p>
            <a:pPr lvl="0"/>
            <a:r>
              <a:rPr lang="en-US" dirty="0" smtClean="0"/>
              <a:t>Click to edit text for section heading title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1981200" y="3581400"/>
            <a:ext cx="49530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/>
            </a:lvl1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1981200" y="4191000"/>
            <a:ext cx="49530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 baseline="0"/>
            </a:lvl1pPr>
          </a:lstStyle>
          <a:p>
            <a:pPr lvl="0"/>
            <a:r>
              <a:rPr lang="en-US" dirty="0" smtClean="0"/>
              <a:t>Presenter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34399" y="6492875"/>
            <a:ext cx="6073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3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Alternativ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369C-A440-43C9-A82D-24EF3A24820B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819400"/>
            <a:ext cx="9144000" cy="144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3124200"/>
            <a:ext cx="7391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9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11F9-457E-47E3-AB7C-45B7F8C5D0FA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33800" y="3810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1371600"/>
            <a:ext cx="8229600" cy="464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8534399" y="6492875"/>
            <a:ext cx="6073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7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808E-ABC9-4840-8F2D-730973653F9C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33800" y="3810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1963" y="1747520"/>
            <a:ext cx="8256587" cy="4348480"/>
          </a:xfrm>
          <a:prstGeom prst="rect">
            <a:avLst/>
          </a:prstGeom>
        </p:spPr>
        <p:txBody>
          <a:bodyPr/>
          <a:lstStyle>
            <a:lvl1pPr marL="346075" indent="-346075">
              <a:spcBef>
                <a:spcPts val="600"/>
              </a:spcBef>
              <a:spcAft>
                <a:spcPts val="600"/>
              </a:spcAft>
              <a:buClr>
                <a:srgbClr val="30628C"/>
              </a:buClr>
              <a:def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0563" indent="-344488">
              <a:spcBef>
                <a:spcPts val="500"/>
              </a:spcBef>
              <a:spcAft>
                <a:spcPts val="500"/>
              </a:spcAft>
              <a:buFont typeface="Calibri" pitchFamily="34" charset="0"/>
              <a:buChar char="—"/>
              <a:defRPr sz="2000" baseline="0">
                <a:solidFill>
                  <a:schemeClr val="tx1"/>
                </a:solidFill>
              </a:defRPr>
            </a:lvl2pPr>
            <a:lvl3pPr marL="1025525" indent="-334963">
              <a:spcBef>
                <a:spcPts val="400"/>
              </a:spcBef>
              <a:spcAft>
                <a:spcPts val="400"/>
              </a:spcAft>
              <a:buClr>
                <a:srgbClr val="30628C"/>
              </a:buClr>
              <a:buFont typeface="Courier New" pitchFamily="49" charset="0"/>
              <a:buChar char="o"/>
              <a:defRPr sz="1800" baseline="0">
                <a:solidFill>
                  <a:schemeClr val="tx1"/>
                </a:solidFill>
              </a:defRPr>
            </a:lvl3pPr>
            <a:lvl4pPr marL="1260475" indent="-234950">
              <a:spcBef>
                <a:spcPts val="0"/>
              </a:spcBef>
              <a:buClr>
                <a:srgbClr val="30628C"/>
              </a:buClr>
              <a:defRPr sz="1600" baseline="0">
                <a:solidFill>
                  <a:schemeClr val="tx1"/>
                </a:solidFill>
              </a:defRPr>
            </a:lvl4pPr>
            <a:lvl5pPr marL="1604963" indent="-233363">
              <a:spcBef>
                <a:spcPts val="0"/>
              </a:spcBef>
              <a:defRPr sz="1600" baseline="0">
                <a:solidFill>
                  <a:schemeClr val="tx1"/>
                </a:solidFill>
              </a:defRPr>
            </a:lvl5pPr>
          </a:lstStyle>
          <a:p>
            <a:pPr marL="346075" lvl="0" indent="-346075" algn="l" rtl="0" eaLnBrk="1" fontAlgn="base" hangingPunct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30628C"/>
              </a:buClr>
              <a:buSzPct val="90000"/>
              <a:buFont typeface="Arial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447040" y="1171171"/>
            <a:ext cx="8280400" cy="5769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8534399" y="6492875"/>
            <a:ext cx="6073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8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23950"/>
            <a:ext cx="42687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763712"/>
            <a:ext cx="42687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3950"/>
            <a:ext cx="43465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63712"/>
            <a:ext cx="43465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0A8-B54F-40A1-B307-89BC19A8BDF8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33800" y="3810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8534399" y="6492875"/>
            <a:ext cx="6073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3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91BF-9E57-4C39-B917-76158E65CEE4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33800" y="3810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8534399" y="6492875"/>
            <a:ext cx="6073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6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68AD-3A9D-4B40-A1DD-0753883A37BD}" type="datetime1">
              <a:rPr lang="en-US" smtClean="0"/>
              <a:t>7/23/2015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CF2B-7F31-4D03-8728-3986439E5C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33800" y="1524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6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9369C-A440-43C9-A82D-24EF3A24820B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&amp;p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90800" y="857794"/>
            <a:ext cx="6106886" cy="0"/>
          </a:xfrm>
          <a:prstGeom prst="line">
            <a:avLst/>
          </a:prstGeom>
          <a:solidFill>
            <a:schemeClr val="bg1">
              <a:alpha val="45000"/>
            </a:schemeClr>
          </a:solidFill>
          <a:ln w="25400" cap="flat" cmpd="sng" algn="ctr">
            <a:solidFill>
              <a:srgbClr val="F17E1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34399" y="6492875"/>
            <a:ext cx="6073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 userDrawn="1"/>
        </p:nvSpPr>
        <p:spPr>
          <a:xfrm>
            <a:off x="3733800" y="228600"/>
            <a:ext cx="4963886" cy="4918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52399" y="228600"/>
            <a:ext cx="2334985" cy="990600"/>
            <a:chOff x="152400" y="94325"/>
            <a:chExt cx="2514600" cy="1066800"/>
          </a:xfrm>
        </p:grpSpPr>
        <p:sp>
          <p:nvSpPr>
            <p:cNvPr id="12" name="Rectangle 11"/>
            <p:cNvSpPr/>
            <p:nvPr/>
          </p:nvSpPr>
          <p:spPr>
            <a:xfrm>
              <a:off x="152400" y="94325"/>
              <a:ext cx="25146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225" y="103513"/>
              <a:ext cx="2230951" cy="1048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494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68" r:id="rId4"/>
    <p:sldLayoutId id="2147483652" r:id="rId5"/>
    <p:sldLayoutId id="2147483654" r:id="rId6"/>
    <p:sldLayoutId id="2147483653" r:id="rId7"/>
    <p:sldLayoutId id="2147483655" r:id="rId8"/>
    <p:sldLayoutId id="214748366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BF0E-8E47-498F-B788-EFEB68CB575A}" type="datetime1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&amp;p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73786" y="398929"/>
            <a:ext cx="8413014" cy="0"/>
          </a:xfrm>
          <a:prstGeom prst="line">
            <a:avLst/>
          </a:prstGeom>
          <a:solidFill>
            <a:schemeClr val="bg1">
              <a:alpha val="45000"/>
            </a:schemeClr>
          </a:solidFill>
          <a:ln w="25400" cap="flat" cmpd="sng" algn="ctr">
            <a:solidFill>
              <a:srgbClr val="F17E1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8534399" y="6492875"/>
            <a:ext cx="6073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52400" y="94325"/>
            <a:ext cx="1447800" cy="614218"/>
            <a:chOff x="152400" y="94325"/>
            <a:chExt cx="2514600" cy="1066800"/>
          </a:xfrm>
        </p:grpSpPr>
        <p:sp>
          <p:nvSpPr>
            <p:cNvPr id="12" name="Rectangle 11"/>
            <p:cNvSpPr/>
            <p:nvPr/>
          </p:nvSpPr>
          <p:spPr>
            <a:xfrm>
              <a:off x="152400" y="94325"/>
              <a:ext cx="25146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225" y="103513"/>
              <a:ext cx="2230951" cy="1048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479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ebra_beller@unc.edu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HR/Payroll User Group	</a:t>
            </a:r>
            <a:br>
              <a:rPr lang="en-US" dirty="0" smtClean="0"/>
            </a:b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Preparing for the New Year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including Department Changes and Hires)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July 22,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FTE Changes - General Notes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Consider payroll lockout schedules and allow enough time for all forms to execute</a:t>
            </a:r>
          </a:p>
          <a:p>
            <a:pPr lvl="1"/>
            <a:r>
              <a:rPr lang="en-US" dirty="0" smtClean="0"/>
              <a:t>Especially key for EPA employees, where there is not as much payroll lead time as SPA</a:t>
            </a:r>
          </a:p>
          <a:p>
            <a:r>
              <a:rPr lang="en-US" dirty="0" smtClean="0"/>
              <a:t>The system does not auto-calculate the new salary, so you will need to enter the correct amount</a:t>
            </a:r>
          </a:p>
          <a:p>
            <a:r>
              <a:rPr lang="en-US" dirty="0" smtClean="0"/>
              <a:t>Round salaries to the nearest whole dollar</a:t>
            </a:r>
          </a:p>
          <a:p>
            <a:r>
              <a:rPr lang="en-US" dirty="0" smtClean="0"/>
              <a:t>SPA effective dates should be the start of a work week (Monday)</a:t>
            </a:r>
          </a:p>
          <a:p>
            <a:pPr lvl="1"/>
            <a:r>
              <a:rPr lang="en-US" dirty="0" smtClean="0"/>
              <a:t>Best practice for EPA is either a Monday or the first of the month</a:t>
            </a:r>
          </a:p>
        </p:txBody>
      </p:sp>
    </p:spTree>
    <p:extLst>
      <p:ext uri="{BB962C8B-B14F-4D97-AF65-F5344CB8AC3E}">
        <p14:creationId xmlns:p14="http://schemas.microsoft.com/office/powerpoint/2010/main" val="262326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FTE Changes</a:t>
            </a:r>
          </a:p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0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dirty="0"/>
              <a:t>Return from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Short </a:t>
            </a:r>
            <a:r>
              <a:rPr lang="en-US" sz="3200" dirty="0"/>
              <a:t>Work Break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Corrie Mimms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Lead Employment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2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743200" y="381000"/>
            <a:ext cx="5943600" cy="533400"/>
          </a:xfrm>
        </p:spPr>
        <p:txBody>
          <a:bodyPr/>
          <a:lstStyle/>
          <a:p>
            <a:r>
              <a:rPr lang="en-US" dirty="0" smtClean="0"/>
              <a:t>Return from Short Work Break Reminders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Return from Work Break </a:t>
            </a:r>
            <a:r>
              <a:rPr lang="en-US" dirty="0" smtClean="0"/>
              <a:t>action is required to restart pay</a:t>
            </a:r>
          </a:p>
          <a:p>
            <a:endParaRPr lang="en-US" dirty="0" smtClean="0"/>
          </a:p>
          <a:p>
            <a:r>
              <a:rPr lang="en-US" dirty="0" smtClean="0"/>
              <a:t>Use the </a:t>
            </a:r>
            <a:r>
              <a:rPr lang="en-US" b="1" u="sng" dirty="0" smtClean="0"/>
              <a:t>Edit Existing Job</a:t>
            </a:r>
            <a:r>
              <a:rPr lang="en-US" b="1" dirty="0" smtClean="0"/>
              <a:t> </a:t>
            </a:r>
            <a:r>
              <a:rPr lang="en-US" dirty="0" err="1" smtClean="0"/>
              <a:t>ePAR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Extend Expected Job End date, if necessary</a:t>
            </a:r>
          </a:p>
          <a:p>
            <a:pPr lvl="1"/>
            <a:r>
              <a:rPr lang="en-US" dirty="0" smtClean="0"/>
              <a:t>Restart EPA Student Pay </a:t>
            </a:r>
          </a:p>
          <a:p>
            <a:pPr lvl="2"/>
            <a:r>
              <a:rPr lang="en-US" b="1" dirty="0" smtClean="0"/>
              <a:t>Action</a:t>
            </a:r>
            <a:r>
              <a:rPr lang="en-US" dirty="0" smtClean="0"/>
              <a:t>: Return from Work Break; </a:t>
            </a:r>
            <a:r>
              <a:rPr lang="en-US" b="1" dirty="0" smtClean="0"/>
              <a:t>Reason</a:t>
            </a:r>
            <a:r>
              <a:rPr lang="en-US" dirty="0" smtClean="0"/>
              <a:t>: EPA Student Reappointment</a:t>
            </a:r>
          </a:p>
          <a:p>
            <a:endParaRPr lang="en-US" dirty="0" smtClean="0"/>
          </a:p>
          <a:p>
            <a:r>
              <a:rPr lang="en-US" dirty="0" smtClean="0"/>
              <a:t>“Expected Job End Date” is the </a:t>
            </a:r>
            <a:r>
              <a:rPr lang="en-US" dirty="0"/>
              <a:t>first day </a:t>
            </a:r>
            <a:r>
              <a:rPr lang="en-US" dirty="0" smtClean="0"/>
              <a:t>the </a:t>
            </a:r>
            <a:r>
              <a:rPr lang="en-US" dirty="0"/>
              <a:t>student will be terminated or on short work break (not the last date worked)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82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743200" y="381000"/>
            <a:ext cx="5943600" cy="533400"/>
          </a:xfrm>
        </p:spPr>
        <p:txBody>
          <a:bodyPr/>
          <a:lstStyle/>
          <a:p>
            <a:r>
              <a:rPr lang="en-US" dirty="0" smtClean="0"/>
              <a:t>Return from Short Work Break Reminders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dirty="0" smtClean="0"/>
              <a:t>School/Division </a:t>
            </a:r>
            <a:r>
              <a:rPr lang="en-US" dirty="0"/>
              <a:t>is responsible for processing a Return from Work Break action for EPA students on Short Work Break </a:t>
            </a:r>
            <a:r>
              <a:rPr lang="en-US" dirty="0" smtClean="0"/>
              <a:t>before the deadline on the August </a:t>
            </a:r>
            <a:r>
              <a:rPr lang="en-US" dirty="0"/>
              <a:t>(M02) monthly </a:t>
            </a:r>
            <a:r>
              <a:rPr lang="en-US" dirty="0" smtClean="0"/>
              <a:t>payroll calendar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ConnectCarolina</a:t>
            </a:r>
            <a:r>
              <a:rPr lang="en-US" dirty="0" smtClean="0"/>
              <a:t> </a:t>
            </a:r>
            <a:r>
              <a:rPr lang="en-US" dirty="0"/>
              <a:t>will terminate any EPA students remaining on Short Work Break in mid-September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67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dirty="0" smtClean="0"/>
              <a:t>Hires, Job Changes, and Compensation 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Corrie Mimms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Lead Employment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99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Compensation and the Hire </a:t>
            </a:r>
            <a:r>
              <a:rPr lang="en-US" dirty="0" err="1" smtClean="0"/>
              <a:t>ePAR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371600"/>
            <a:ext cx="8382000" cy="4648200"/>
          </a:xfrm>
        </p:spPr>
        <p:txBody>
          <a:bodyPr/>
          <a:lstStyle/>
          <a:p>
            <a:r>
              <a:rPr lang="en-US" dirty="0" smtClean="0"/>
              <a:t>Always enter </a:t>
            </a:r>
            <a:r>
              <a:rPr lang="en-US" dirty="0" err="1" smtClean="0"/>
              <a:t>ePAR</a:t>
            </a:r>
            <a:r>
              <a:rPr lang="en-US" dirty="0" smtClean="0"/>
              <a:t> information from top to bottom, left to right</a:t>
            </a:r>
          </a:p>
          <a:p>
            <a:pPr lvl="1"/>
            <a:r>
              <a:rPr lang="en-US" dirty="0" smtClean="0"/>
              <a:t>Clicking the </a:t>
            </a:r>
            <a:r>
              <a:rPr lang="en-US" b="1" dirty="0" smtClean="0"/>
              <a:t>Edit Existing Job </a:t>
            </a:r>
            <a:r>
              <a:rPr lang="en-US" dirty="0" smtClean="0"/>
              <a:t>checkbox before completing other fields on the Hire </a:t>
            </a:r>
            <a:r>
              <a:rPr lang="en-US" dirty="0" err="1" smtClean="0"/>
              <a:t>ePAR</a:t>
            </a:r>
            <a:r>
              <a:rPr lang="en-US" dirty="0" smtClean="0"/>
              <a:t> will cause errors on the Compensation page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Compensation on Hire </a:t>
            </a:r>
            <a:r>
              <a:rPr lang="en-US" dirty="0" err="1" smtClean="0"/>
              <a:t>ePAR</a:t>
            </a:r>
            <a:r>
              <a:rPr lang="en-US" dirty="0" smtClean="0"/>
              <a:t> (Hire/Rehire/Transfer) </a:t>
            </a:r>
          </a:p>
          <a:p>
            <a:pPr lvl="1"/>
            <a:r>
              <a:rPr lang="en-US" b="1" dirty="0" smtClean="0"/>
              <a:t>Rule of thumb</a:t>
            </a:r>
            <a:r>
              <a:rPr lang="en-US" dirty="0" smtClean="0"/>
              <a:t>: If the individual will be paid for the job, then always enter compensation and funding on the Compensation page of the </a:t>
            </a:r>
            <a:r>
              <a:rPr lang="en-US" dirty="0" err="1" smtClean="0"/>
              <a:t>ePAR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Compensation does not pull in from the existing job. Therefore, if transferring non-positioned employee from one department to another, always enter the compensation and funding.</a:t>
            </a:r>
          </a:p>
          <a:p>
            <a:pPr lvl="1"/>
            <a:r>
              <a:rPr lang="en-US" b="1" dirty="0" smtClean="0"/>
              <a:t>Non-compensation job </a:t>
            </a:r>
            <a:r>
              <a:rPr lang="en-US" dirty="0" smtClean="0"/>
              <a:t>checkbox: </a:t>
            </a:r>
            <a:r>
              <a:rPr lang="en-US" dirty="0"/>
              <a:t>O</a:t>
            </a:r>
            <a:r>
              <a:rPr lang="en-US" dirty="0" smtClean="0"/>
              <a:t>nly check this box when the individual will not be paid for the job they are being hired into.</a:t>
            </a:r>
          </a:p>
        </p:txBody>
      </p:sp>
    </p:spTree>
    <p:extLst>
      <p:ext uri="{BB962C8B-B14F-4D97-AF65-F5344CB8AC3E}">
        <p14:creationId xmlns:p14="http://schemas.microsoft.com/office/powerpoint/2010/main" val="3957978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981200" y="381000"/>
            <a:ext cx="6705600" cy="533400"/>
          </a:xfrm>
        </p:spPr>
        <p:txBody>
          <a:bodyPr/>
          <a:lstStyle/>
          <a:p>
            <a:r>
              <a:rPr lang="en-US" dirty="0" smtClean="0"/>
              <a:t>Compensation and the Edit </a:t>
            </a:r>
            <a:r>
              <a:rPr lang="en-US" dirty="0"/>
              <a:t>Existing Job </a:t>
            </a:r>
            <a:r>
              <a:rPr lang="en-US" dirty="0" err="1" smtClean="0"/>
              <a:t>ePAR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371600"/>
            <a:ext cx="8534400" cy="4648200"/>
          </a:xfrm>
        </p:spPr>
        <p:txBody>
          <a:bodyPr/>
          <a:lstStyle/>
          <a:p>
            <a:r>
              <a:rPr lang="en-US" dirty="0" smtClean="0"/>
              <a:t>When completing a Job Change action, if existing compensation and funding will remain the same, then check the box to indicate:  </a:t>
            </a:r>
            <a:r>
              <a:rPr lang="en-US" b="1" dirty="0" smtClean="0"/>
              <a:t>I </a:t>
            </a:r>
            <a:r>
              <a:rPr lang="en-US" b="1" dirty="0"/>
              <a:t>do not wish to update compensation/funding on this action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Checkbox bypasses the Compensation page of the </a:t>
            </a:r>
            <a:r>
              <a:rPr lang="en-US" dirty="0" err="1" smtClean="0"/>
              <a:t>ePAR</a:t>
            </a:r>
            <a:r>
              <a:rPr lang="en-US" dirty="0" smtClean="0"/>
              <a:t> and maintains existing compensation and funding </a:t>
            </a:r>
          </a:p>
          <a:p>
            <a:r>
              <a:rPr lang="en-US" dirty="0" smtClean="0"/>
              <a:t>Clicking the </a:t>
            </a:r>
            <a:r>
              <a:rPr lang="en-US" b="1" dirty="0" smtClean="0"/>
              <a:t>Previous</a:t>
            </a:r>
            <a:r>
              <a:rPr lang="en-US" dirty="0" smtClean="0"/>
              <a:t> button from the Compensation page on the Hire or Edit Existing Job form removes the employee’s existing compensation. </a:t>
            </a:r>
          </a:p>
          <a:p>
            <a:pPr lvl="1"/>
            <a:r>
              <a:rPr lang="en-US" dirty="0" smtClean="0"/>
              <a:t>If you use the Previous button and then check the </a:t>
            </a:r>
            <a:r>
              <a:rPr lang="en-US" b="1" dirty="0" smtClean="0"/>
              <a:t>I do not wish to update compensation/funding</a:t>
            </a:r>
            <a:r>
              <a:rPr lang="en-US" dirty="0" smtClean="0"/>
              <a:t> </a:t>
            </a:r>
            <a:r>
              <a:rPr lang="en-US" b="1" dirty="0" smtClean="0"/>
              <a:t>on this action </a:t>
            </a:r>
            <a:r>
              <a:rPr lang="en-US" dirty="0" smtClean="0"/>
              <a:t>the employee’s compensation will be wiped out. </a:t>
            </a:r>
          </a:p>
          <a:p>
            <a:pPr lvl="1"/>
            <a:r>
              <a:rPr lang="en-US" b="1" dirty="0" smtClean="0"/>
              <a:t>Workaround</a:t>
            </a:r>
            <a:r>
              <a:rPr lang="en-US" dirty="0" smtClean="0"/>
              <a:t>: Put action On Hold and pick it back up, exit the </a:t>
            </a:r>
            <a:r>
              <a:rPr lang="en-US" dirty="0" err="1" smtClean="0"/>
              <a:t>ePAR</a:t>
            </a:r>
            <a:r>
              <a:rPr lang="en-US" dirty="0" smtClean="0"/>
              <a:t> and start action again, or </a:t>
            </a:r>
            <a:r>
              <a:rPr lang="en-US" smtClean="0"/>
              <a:t>re-enter Compensation before </a:t>
            </a:r>
            <a:r>
              <a:rPr lang="en-US" dirty="0" smtClean="0"/>
              <a:t>submitting.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21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981200" y="381000"/>
            <a:ext cx="6705600" cy="533400"/>
          </a:xfrm>
        </p:spPr>
        <p:txBody>
          <a:bodyPr/>
          <a:lstStyle/>
          <a:p>
            <a:r>
              <a:rPr lang="en-US" dirty="0" smtClean="0"/>
              <a:t>Employee Job Information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371600"/>
            <a:ext cx="8534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Where can I find employee job information?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UNC Employee Information </a:t>
            </a:r>
            <a:r>
              <a:rPr lang="en-US" dirty="0" smtClean="0"/>
              <a:t>(HR </a:t>
            </a:r>
            <a:r>
              <a:rPr lang="en-US" dirty="0" err="1" smtClean="0"/>
              <a:t>WorkCenter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Department, Employee status, Regular/Temporary, FTE, Expected Job End Date, Primary/Secondary </a:t>
            </a:r>
          </a:p>
          <a:p>
            <a:pPr lvl="1"/>
            <a:endParaRPr lang="en-US" dirty="0"/>
          </a:p>
          <a:p>
            <a:r>
              <a:rPr lang="en-US" b="1" dirty="0" smtClean="0"/>
              <a:t>Multiple Jobs Summary </a:t>
            </a:r>
            <a:r>
              <a:rPr lang="en-US" dirty="0" smtClean="0"/>
              <a:t>(HR </a:t>
            </a:r>
            <a:r>
              <a:rPr lang="en-US" dirty="0" err="1" smtClean="0"/>
              <a:t>WorkCenter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UNC Employee Information details plus UNC Long Title, Position Number, and Compensation</a:t>
            </a:r>
          </a:p>
          <a:p>
            <a:pPr lvl="1"/>
            <a:endParaRPr lang="en-US" dirty="0"/>
          </a:p>
          <a:p>
            <a:r>
              <a:rPr lang="en-US" b="1" dirty="0" err="1" smtClean="0"/>
              <a:t>InfoPorte</a:t>
            </a:r>
            <a:r>
              <a:rPr lang="en-US" dirty="0" smtClean="0"/>
              <a:t> (infoporte.unc.edu)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1741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Other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Vicki Bradley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Director,</a:t>
            </a:r>
            <a:br>
              <a:rPr lang="en-US" dirty="0" smtClean="0"/>
            </a:br>
            <a:r>
              <a:rPr lang="en-US" dirty="0" smtClean="0"/>
              <a:t>Office of Human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9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981200" y="2133600"/>
            <a:ext cx="4953000" cy="609600"/>
          </a:xfrm>
        </p:spPr>
        <p:txBody>
          <a:bodyPr/>
          <a:lstStyle/>
          <a:p>
            <a:r>
              <a:rPr lang="en-US" sz="4000" dirty="0" smtClean="0">
                <a:solidFill>
                  <a:srgbClr val="00B050"/>
                </a:solidFill>
              </a:rPr>
              <a:t>Welcome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1981200" y="3048000"/>
            <a:ext cx="4953000" cy="609600"/>
          </a:xfrm>
        </p:spPr>
        <p:txBody>
          <a:bodyPr/>
          <a:lstStyle/>
          <a:p>
            <a:r>
              <a:rPr lang="en-US" dirty="0" smtClean="0"/>
              <a:t>Anita Collins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1981200" y="3657600"/>
            <a:ext cx="4953000" cy="609600"/>
          </a:xfrm>
        </p:spPr>
        <p:txBody>
          <a:bodyPr/>
          <a:lstStyle/>
          <a:p>
            <a:r>
              <a:rPr lang="en-US" dirty="0" smtClean="0"/>
              <a:t>ConnectCarolina </a:t>
            </a:r>
          </a:p>
          <a:p>
            <a:r>
              <a:rPr lang="en-US" dirty="0" smtClean="0"/>
              <a:t>Change Management 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Revising Business Processes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04800" y="1143000"/>
            <a:ext cx="8382000" cy="4648200"/>
          </a:xfrm>
        </p:spPr>
        <p:txBody>
          <a:bodyPr/>
          <a:lstStyle/>
          <a:p>
            <a:r>
              <a:rPr lang="en-US" dirty="0" smtClean="0"/>
              <a:t>Future Change:  HR/Payroll Calendar Schedule</a:t>
            </a:r>
          </a:p>
          <a:p>
            <a:pPr lvl="1"/>
            <a:r>
              <a:rPr lang="en-US" dirty="0" smtClean="0"/>
              <a:t>Currently, have the campus data entry deadline and the Payroll Lockout</a:t>
            </a:r>
          </a:p>
          <a:p>
            <a:pPr lvl="1"/>
            <a:r>
              <a:rPr lang="en-US" dirty="0" smtClean="0"/>
              <a:t>Looking at changing to a single School/Division deadline</a:t>
            </a:r>
          </a:p>
          <a:p>
            <a:pPr lvl="2"/>
            <a:r>
              <a:rPr lang="en-US" dirty="0" smtClean="0"/>
              <a:t>Actions must be originated and have all School/Division approvals</a:t>
            </a:r>
          </a:p>
          <a:p>
            <a:pPr lvl="2"/>
            <a:r>
              <a:rPr lang="en-US" dirty="0" smtClean="0"/>
              <a:t>Will reduce actions from being routed for last minute approvals</a:t>
            </a:r>
            <a:endParaRPr lang="en-US" sz="1050" dirty="0" smtClean="0"/>
          </a:p>
          <a:p>
            <a:r>
              <a:rPr lang="en-US" dirty="0" smtClean="0"/>
              <a:t>Continually examining business processes in ConnectCarolina</a:t>
            </a:r>
          </a:p>
          <a:p>
            <a:pPr lvl="1"/>
            <a:r>
              <a:rPr lang="en-US" dirty="0" smtClean="0"/>
              <a:t>Central offices</a:t>
            </a:r>
          </a:p>
          <a:p>
            <a:pPr lvl="1"/>
            <a:r>
              <a:rPr lang="en-US" dirty="0" smtClean="0"/>
              <a:t>Business Process Subcommittee of the HR Council</a:t>
            </a:r>
          </a:p>
          <a:p>
            <a:pPr lvl="1"/>
            <a:r>
              <a:rPr lang="en-US" dirty="0" smtClean="0"/>
              <a:t>ConnectCarolina project team</a:t>
            </a:r>
          </a:p>
          <a:p>
            <a:pPr lvl="1"/>
            <a:r>
              <a:rPr lang="en-US" dirty="0"/>
              <a:t>Remedy tickets </a:t>
            </a:r>
            <a:r>
              <a:rPr lang="en-US" dirty="0" smtClean="0"/>
              <a:t>regarding enhancement </a:t>
            </a:r>
            <a:r>
              <a:rPr lang="en-US" dirty="0"/>
              <a:t>requests</a:t>
            </a:r>
          </a:p>
          <a:p>
            <a:pPr lvl="1"/>
            <a:r>
              <a:rPr lang="en-US" dirty="0" smtClean="0"/>
              <a:t>Engaging with Campus</a:t>
            </a:r>
          </a:p>
          <a:p>
            <a:pPr lvl="2"/>
            <a:r>
              <a:rPr lang="en-US" dirty="0" smtClean="0"/>
              <a:t>User Group Meetings</a:t>
            </a:r>
          </a:p>
          <a:p>
            <a:pPr lvl="2"/>
            <a:r>
              <a:rPr lang="en-US" dirty="0" smtClean="0"/>
              <a:t>Recent “The Most” meetings</a:t>
            </a:r>
          </a:p>
          <a:p>
            <a:pPr lvl="3"/>
            <a:r>
              <a:rPr lang="en-US" dirty="0" smtClean="0"/>
              <a:t>Status Change</a:t>
            </a:r>
          </a:p>
          <a:p>
            <a:pPr lvl="3"/>
            <a:r>
              <a:rPr lang="en-US" dirty="0" smtClean="0"/>
              <a:t>Lump Sum</a:t>
            </a:r>
          </a:p>
          <a:p>
            <a:pPr lvl="3"/>
            <a:r>
              <a:rPr lang="en-US" dirty="0" smtClean="0"/>
              <a:t>Fund Swap</a:t>
            </a:r>
          </a:p>
        </p:txBody>
      </p:sp>
    </p:spTree>
    <p:extLst>
      <p:ext uri="{BB962C8B-B14F-4D97-AF65-F5344CB8AC3E}">
        <p14:creationId xmlns:p14="http://schemas.microsoft.com/office/powerpoint/2010/main" val="1623380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Upcoming Activities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2057400"/>
            <a:ext cx="8229600" cy="4648200"/>
          </a:xfrm>
        </p:spPr>
        <p:txBody>
          <a:bodyPr/>
          <a:lstStyle/>
          <a:p>
            <a:r>
              <a:rPr lang="en-US" dirty="0" smtClean="0"/>
              <a:t>Town Hall – Aug. 6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User Conference – Oct. 21</a:t>
            </a:r>
          </a:p>
          <a:p>
            <a:pPr lvl="1"/>
            <a:r>
              <a:rPr lang="en-US" dirty="0" smtClean="0"/>
              <a:t>Ideas / participation?  Contact Debra </a:t>
            </a:r>
            <a:r>
              <a:rPr lang="en-US" dirty="0" err="1" smtClean="0"/>
              <a:t>Beller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debra_beller@unc.edu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Refresher training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27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81200" y="2590800"/>
            <a:ext cx="4953000" cy="1447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cinfo.unc.edu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1600"/>
            <a:ext cx="7157697" cy="51816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CF2B-7F31-4D03-8728-3986439E5CC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57600" y="1371600"/>
            <a:ext cx="4953000" cy="2438400"/>
          </a:xfrm>
        </p:spPr>
        <p:txBody>
          <a:bodyPr/>
          <a:lstStyle/>
          <a:p>
            <a:r>
              <a:rPr lang="en-US" sz="3200" dirty="0" smtClean="0"/>
              <a:t>Deep dive topic for today: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Preparing for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the New Year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6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64200"/>
              </p:ext>
            </p:extLst>
          </p:nvPr>
        </p:nvGraphicFramePr>
        <p:xfrm>
          <a:off x="304800" y="1828800"/>
          <a:ext cx="8229600" cy="3915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2971800"/>
              </a:tblGrid>
              <a:tr h="6845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Topic</a:t>
                      </a:r>
                      <a:endParaRPr lang="en-US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Presenter</a:t>
                      </a:r>
                      <a:endParaRPr lang="en-US" sz="2400" dirty="0"/>
                    </a:p>
                  </a:txBody>
                  <a:tcPr marL="68580" marR="68580"/>
                </a:tc>
              </a:tr>
              <a:tr h="6845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Department Changes / Position Transfer / Security</a:t>
                      </a:r>
                      <a:endParaRPr lang="en-US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Adam Beck</a:t>
                      </a:r>
                      <a:endParaRPr lang="en-US" sz="2000" dirty="0"/>
                    </a:p>
                  </a:txBody>
                  <a:tcPr marL="68580" marR="68580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FTE Change</a:t>
                      </a:r>
                      <a:endParaRPr lang="en-US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Adam</a:t>
                      </a:r>
                      <a:endParaRPr lang="en-US" sz="2000" dirty="0"/>
                    </a:p>
                  </a:txBody>
                  <a:tcPr marL="68580" marR="68580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Return from Short Work Break</a:t>
                      </a:r>
                      <a:endParaRPr lang="en-US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Corrie Mimms</a:t>
                      </a:r>
                      <a:endParaRPr lang="en-US" sz="2000" dirty="0"/>
                    </a:p>
                  </a:txBody>
                  <a:tcPr marL="68580" marR="68580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Hires and Job Changes </a:t>
                      </a:r>
                      <a:endParaRPr lang="en-US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Corrie</a:t>
                      </a:r>
                      <a:endParaRPr lang="en-US" sz="2000" dirty="0"/>
                    </a:p>
                  </a:txBody>
                  <a:tcPr marL="68580" marR="68580"/>
                </a:tc>
              </a:tr>
              <a:tr h="6845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 Updates:</a:t>
                      </a:r>
                    </a:p>
                    <a:p>
                      <a:r>
                        <a:rPr lang="en-US" sz="2000" dirty="0" smtClean="0"/>
                        <a:t>•User Conference</a:t>
                      </a:r>
                    </a:p>
                    <a:p>
                      <a:r>
                        <a:rPr lang="en-US" sz="2000" dirty="0" smtClean="0"/>
                        <a:t>•Feedback on half day refresher training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Vicki Bradley</a:t>
                      </a:r>
                      <a:endParaRPr lang="en-US" sz="20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2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981200" y="2133600"/>
            <a:ext cx="4953000" cy="1371600"/>
          </a:xfrm>
        </p:spPr>
        <p:txBody>
          <a:bodyPr/>
          <a:lstStyle/>
          <a:p>
            <a:r>
              <a:rPr lang="en-US" sz="3200" dirty="0"/>
              <a:t>Department Changes / Position Transfer / </a:t>
            </a:r>
            <a:r>
              <a:rPr lang="en-US" sz="3200" dirty="0" smtClean="0"/>
              <a:t>Security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Adam Beck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Interim Senior Director, </a:t>
            </a:r>
            <a:br>
              <a:rPr lang="en-US" dirty="0" smtClean="0"/>
            </a:br>
            <a:r>
              <a:rPr lang="en-US" dirty="0" smtClean="0"/>
              <a:t>Classification &amp; 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Position Transfers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New department numbers approved for Fiscal Year 2015/2016 are now in place and active</a:t>
            </a:r>
          </a:p>
          <a:p>
            <a:r>
              <a:rPr lang="en-US" dirty="0" smtClean="0"/>
              <a:t>When transferring positions between departments, you must complete the funding grid (even if there are no changes other than department number) or the budget table will not update</a:t>
            </a:r>
          </a:p>
          <a:p>
            <a:pPr lvl="1"/>
            <a:r>
              <a:rPr lang="en-US" dirty="0" smtClean="0"/>
              <a:t>When transferring unpositioned employees between departments, remember to complete the funding grid as well </a:t>
            </a:r>
          </a:p>
          <a:p>
            <a:r>
              <a:rPr lang="en-US" dirty="0" smtClean="0"/>
              <a:t>The “losing” department initiates the transfer, so the receiving department will need to provide the new department number and the chartfield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0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FTE Change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Adam Beck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Interim Senior Director, </a:t>
            </a:r>
            <a:br>
              <a:rPr lang="en-US" dirty="0" smtClean="0"/>
            </a:br>
            <a:r>
              <a:rPr lang="en-US" dirty="0" smtClean="0"/>
              <a:t>Classification &amp; 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743200" y="381000"/>
            <a:ext cx="5943600" cy="533400"/>
          </a:xfrm>
        </p:spPr>
        <p:txBody>
          <a:bodyPr/>
          <a:lstStyle/>
          <a:p>
            <a:r>
              <a:rPr lang="en-US" dirty="0" smtClean="0"/>
              <a:t>FTE Changes - Positioned Employees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Employees in positions with an annual salary (e.g., SPA Regular, EPA Non-Faculty)</a:t>
            </a:r>
          </a:p>
          <a:p>
            <a:pPr marL="457200" lvl="1" indent="0">
              <a:buNone/>
            </a:pPr>
            <a:r>
              <a:rPr lang="en-US" dirty="0" smtClean="0"/>
              <a:t>1. Enter position FTE change </a:t>
            </a:r>
            <a:r>
              <a:rPr lang="en-US" dirty="0" err="1" smtClean="0"/>
              <a:t>ePAR</a:t>
            </a:r>
            <a:r>
              <a:rPr lang="en-US" dirty="0" smtClean="0"/>
              <a:t> and allow it to execute</a:t>
            </a:r>
          </a:p>
          <a:p>
            <a:pPr marL="457200" lvl="1" indent="0">
              <a:buNone/>
            </a:pPr>
            <a:r>
              <a:rPr lang="en-US" dirty="0" smtClean="0"/>
              <a:t>2. Once the effective date of the position action has arrived, initiate the job data form (Pay Rate Change </a:t>
            </a:r>
            <a:r>
              <a:rPr lang="en-US" dirty="0" err="1" smtClean="0"/>
              <a:t>ePAR</a:t>
            </a:r>
            <a:r>
              <a:rPr lang="en-US" dirty="0" smtClean="0"/>
              <a:t>) using the same date as the position action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Employees in positions with hourly rates (e.g., SPA Temporary, SPA Student</a:t>
            </a:r>
          </a:p>
          <a:p>
            <a:pPr marL="457200" lvl="1" indent="0">
              <a:buNone/>
            </a:pPr>
            <a:r>
              <a:rPr lang="en-US" dirty="0" smtClean="0"/>
              <a:t>1. Enter position FTE change </a:t>
            </a:r>
            <a:r>
              <a:rPr lang="en-US" dirty="0" err="1" smtClean="0"/>
              <a:t>ePAR</a:t>
            </a:r>
            <a:r>
              <a:rPr lang="en-US" dirty="0" smtClean="0"/>
              <a:t> and allow it to execute</a:t>
            </a:r>
          </a:p>
          <a:p>
            <a:pPr lvl="2"/>
            <a:r>
              <a:rPr lang="en-US" dirty="0" smtClean="0"/>
              <a:t>No Pay Rate Change </a:t>
            </a:r>
            <a:r>
              <a:rPr lang="en-US" dirty="0" err="1" smtClean="0"/>
              <a:t>ePAR</a:t>
            </a:r>
            <a:r>
              <a:rPr lang="en-US" dirty="0" smtClean="0"/>
              <a:t> is required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80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0" y="381000"/>
            <a:ext cx="5638800" cy="533400"/>
          </a:xfrm>
        </p:spPr>
        <p:txBody>
          <a:bodyPr/>
          <a:lstStyle/>
          <a:p>
            <a:r>
              <a:rPr lang="en-US" dirty="0" smtClean="0"/>
              <a:t>FTE Changes - </a:t>
            </a:r>
            <a:r>
              <a:rPr lang="en-US" dirty="0" err="1" smtClean="0"/>
              <a:t>Unpositioned</a:t>
            </a:r>
            <a:r>
              <a:rPr lang="en-US" dirty="0" smtClean="0"/>
              <a:t> Employees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Employees not in positions (e.g., Faculty, </a:t>
            </a:r>
            <a:r>
              <a:rPr lang="en-US" dirty="0" err="1" smtClean="0"/>
              <a:t>PostDoc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Enter job change ePAR, changing both the FTE and the salary, and allow it to execute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39760"/>
      </p:ext>
    </p:extLst>
  </p:cSld>
  <p:clrMapOvr>
    <a:masterClrMapping/>
  </p:clrMapOvr>
</p:sld>
</file>

<file path=ppt/theme/theme1.xml><?xml version="1.0" encoding="utf-8"?>
<a:theme xmlns:a="http://schemas.openxmlformats.org/drawingml/2006/main" name="ConnectCarol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mall Hea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57CEE67217664AB78434BE8326FAEB" ma:contentTypeVersion="0" ma:contentTypeDescription="Create a new document." ma:contentTypeScope="" ma:versionID="d91b528ea17de2f4697ae89aaff3c8a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9CF3A4-3D71-43CC-A96E-13EAC17AA4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FE8CD5-0338-46BF-9E21-709762F301A3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8BCCD2-7FC4-4C0F-9D8F-DE6E3E0DA2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38808</TotalTime>
  <Words>985</Words>
  <Application>Microsoft Office PowerPoint</Application>
  <PresentationFormat>On-screen Show (4:3)</PresentationFormat>
  <Paragraphs>133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Wingdings 3</vt:lpstr>
      <vt:lpstr>ConnectCarolina</vt:lpstr>
      <vt:lpstr>Small Header</vt:lpstr>
      <vt:lpstr>HR/Payroll User Group 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Ragsdale, Ian McKenzie</cp:lastModifiedBy>
  <cp:revision>1481</cp:revision>
  <cp:lastPrinted>2014-07-07T20:20:57Z</cp:lastPrinted>
  <dcterms:created xsi:type="dcterms:W3CDTF">2013-12-04T15:59:55Z</dcterms:created>
  <dcterms:modified xsi:type="dcterms:W3CDTF">2015-07-23T15:02:51Z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0x010100A457CEE67217664AB78434BE8326FAEB</vt:lpwstr>
  </property>
</Properties>
</file>