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60"/>
  </p:notesMasterIdLst>
  <p:handoutMasterIdLst>
    <p:handoutMasterId r:id="rId61"/>
  </p:handoutMasterIdLst>
  <p:sldIdLst>
    <p:sldId id="651" r:id="rId6"/>
    <p:sldId id="660" r:id="rId7"/>
    <p:sldId id="727" r:id="rId8"/>
    <p:sldId id="728" r:id="rId9"/>
    <p:sldId id="729" r:id="rId10"/>
    <p:sldId id="708" r:id="rId11"/>
    <p:sldId id="709" r:id="rId12"/>
    <p:sldId id="730" r:id="rId13"/>
    <p:sldId id="711" r:id="rId14"/>
    <p:sldId id="712" r:id="rId15"/>
    <p:sldId id="713" r:id="rId16"/>
    <p:sldId id="714" r:id="rId17"/>
    <p:sldId id="715" r:id="rId18"/>
    <p:sldId id="716" r:id="rId19"/>
    <p:sldId id="717" r:id="rId20"/>
    <p:sldId id="732" r:id="rId21"/>
    <p:sldId id="733" r:id="rId22"/>
    <p:sldId id="734" r:id="rId23"/>
    <p:sldId id="735" r:id="rId24"/>
    <p:sldId id="736" r:id="rId25"/>
    <p:sldId id="737" r:id="rId26"/>
    <p:sldId id="738" r:id="rId27"/>
    <p:sldId id="739" r:id="rId28"/>
    <p:sldId id="740" r:id="rId29"/>
    <p:sldId id="741" r:id="rId30"/>
    <p:sldId id="742" r:id="rId31"/>
    <p:sldId id="743" r:id="rId32"/>
    <p:sldId id="744" r:id="rId33"/>
    <p:sldId id="745" r:id="rId34"/>
    <p:sldId id="746" r:id="rId35"/>
    <p:sldId id="747" r:id="rId36"/>
    <p:sldId id="748" r:id="rId37"/>
    <p:sldId id="749" r:id="rId38"/>
    <p:sldId id="750" r:id="rId39"/>
    <p:sldId id="751" r:id="rId40"/>
    <p:sldId id="752" r:id="rId41"/>
    <p:sldId id="753" r:id="rId42"/>
    <p:sldId id="754" r:id="rId43"/>
    <p:sldId id="755" r:id="rId44"/>
    <p:sldId id="718" r:id="rId45"/>
    <p:sldId id="719" r:id="rId46"/>
    <p:sldId id="720" r:id="rId47"/>
    <p:sldId id="721" r:id="rId48"/>
    <p:sldId id="722" r:id="rId49"/>
    <p:sldId id="723" r:id="rId50"/>
    <p:sldId id="724" r:id="rId51"/>
    <p:sldId id="725" r:id="rId52"/>
    <p:sldId id="731" r:id="rId53"/>
    <p:sldId id="702" r:id="rId54"/>
    <p:sldId id="703" r:id="rId55"/>
    <p:sldId id="704" r:id="rId56"/>
    <p:sldId id="705" r:id="rId57"/>
    <p:sldId id="706" r:id="rId58"/>
    <p:sldId id="707"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ndy Cadman" initials="cc" lastIdx="28" clrIdx="0"/>
  <p:cmAuthor id="1" name="Kirk" initials="LU" lastIdx="1" clrIdx="1"/>
  <p:cmAuthor id="2" name="Susan" initials="S" lastIdx="3" clrIdx="2"/>
  <p:cmAuthor id="3" name="Collins, Anita Wright" initials="CAW" lastIdx="28"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949"/>
    <a:srgbClr val="FFFFFF"/>
    <a:srgbClr val="F7F7F7"/>
    <a:srgbClr val="EEEEEE"/>
    <a:srgbClr val="FAC294"/>
    <a:srgbClr val="FFEB89"/>
    <a:srgbClr val="FFFF66"/>
    <a:srgbClr val="F79646"/>
    <a:srgbClr val="4F81BD"/>
    <a:srgbClr val="F17E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12" autoAdjust="0"/>
    <p:restoredTop sz="96706" autoAdjust="0"/>
  </p:normalViewPr>
  <p:slideViewPr>
    <p:cSldViewPr>
      <p:cViewPr varScale="1">
        <p:scale>
          <a:sx n="89" d="100"/>
          <a:sy n="89" d="100"/>
        </p:scale>
        <p:origin x="-1518" y="-10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52" d="100"/>
          <a:sy n="52" d="100"/>
        </p:scale>
        <p:origin x="-282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830" tIns="46415" rIns="92830" bIns="46415" rtlCol="0"/>
          <a:lstStyle>
            <a:lvl1pPr algn="r">
              <a:defRPr sz="1200"/>
            </a:lvl1pPr>
          </a:lstStyle>
          <a:p>
            <a:fld id="{65E80368-2D00-4E9B-9A75-78C76C345195}" type="datetimeFigureOut">
              <a:rPr lang="en-US" smtClean="0"/>
              <a:t>1/20/2016</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830" tIns="46415" rIns="92830" bIns="46415" rtlCol="0" anchor="b"/>
          <a:lstStyle>
            <a:lvl1pPr algn="r">
              <a:defRPr sz="1200"/>
            </a:lvl1pPr>
          </a:lstStyle>
          <a:p>
            <a:fld id="{F116042D-B92D-4B45-A272-ADDB301F8884}" type="slidenum">
              <a:rPr lang="en-US" smtClean="0"/>
              <a:t>‹#›</a:t>
            </a:fld>
            <a:endParaRPr lang="en-US" dirty="0"/>
          </a:p>
        </p:txBody>
      </p:sp>
    </p:spTree>
    <p:extLst>
      <p:ext uri="{BB962C8B-B14F-4D97-AF65-F5344CB8AC3E}">
        <p14:creationId xmlns:p14="http://schemas.microsoft.com/office/powerpoint/2010/main" val="2582007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A599C7B4-E974-45B7-A790-2CB54A49D061}" type="datetimeFigureOut">
              <a:rPr lang="en-US" smtClean="0"/>
              <a:t>1/20/2016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84518CA5-3677-40BB-BCB4-7783E41E1774}" type="slidenum">
              <a:rPr lang="en-US" smtClean="0"/>
              <a:t>‹#›</a:t>
            </a:fld>
            <a:endParaRPr lang="en-US" dirty="0"/>
          </a:p>
        </p:txBody>
      </p:sp>
    </p:spTree>
    <p:extLst>
      <p:ext uri="{BB962C8B-B14F-4D97-AF65-F5344CB8AC3E}">
        <p14:creationId xmlns:p14="http://schemas.microsoft.com/office/powerpoint/2010/main" val="97776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18CA5-3677-40BB-BCB4-7783E41E1774}" type="slidenum">
              <a:rPr lang="en-US" smtClean="0"/>
              <a:t>6</a:t>
            </a:fld>
            <a:endParaRPr lang="en-US" dirty="0"/>
          </a:p>
        </p:txBody>
      </p:sp>
    </p:spTree>
    <p:extLst>
      <p:ext uri="{BB962C8B-B14F-4D97-AF65-F5344CB8AC3E}">
        <p14:creationId xmlns:p14="http://schemas.microsoft.com/office/powerpoint/2010/main" val="347750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18CA5-3677-40BB-BCB4-7783E41E1774}" type="slidenum">
              <a:rPr lang="en-US" smtClean="0"/>
              <a:t>11</a:t>
            </a:fld>
            <a:endParaRPr lang="en-US" dirty="0"/>
          </a:p>
        </p:txBody>
      </p:sp>
    </p:spTree>
    <p:extLst>
      <p:ext uri="{BB962C8B-B14F-4D97-AF65-F5344CB8AC3E}">
        <p14:creationId xmlns:p14="http://schemas.microsoft.com/office/powerpoint/2010/main" val="18295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18CA5-3677-40BB-BCB4-7783E41E1774}" type="slidenum">
              <a:rPr lang="en-US" smtClean="0"/>
              <a:t>40</a:t>
            </a:fld>
            <a:endParaRPr lang="en-US" dirty="0"/>
          </a:p>
        </p:txBody>
      </p:sp>
    </p:spTree>
    <p:extLst>
      <p:ext uri="{BB962C8B-B14F-4D97-AF65-F5344CB8AC3E}">
        <p14:creationId xmlns:p14="http://schemas.microsoft.com/office/powerpoint/2010/main" val="1391673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18CA5-3677-40BB-BCB4-7783E41E1774}" type="slidenum">
              <a:rPr lang="en-US" smtClean="0"/>
              <a:t>41</a:t>
            </a:fld>
            <a:endParaRPr lang="en-US" dirty="0"/>
          </a:p>
        </p:txBody>
      </p:sp>
    </p:spTree>
    <p:extLst>
      <p:ext uri="{BB962C8B-B14F-4D97-AF65-F5344CB8AC3E}">
        <p14:creationId xmlns:p14="http://schemas.microsoft.com/office/powerpoint/2010/main" val="2700957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sure to mention that if current department submits a term it can write in on top of the Transfer…</a:t>
            </a:r>
            <a:endParaRPr lang="en-US" dirty="0"/>
          </a:p>
        </p:txBody>
      </p:sp>
      <p:sp>
        <p:nvSpPr>
          <p:cNvPr id="4" name="Slide Number Placeholder 3"/>
          <p:cNvSpPr>
            <a:spLocks noGrp="1"/>
          </p:cNvSpPr>
          <p:nvPr>
            <p:ph type="sldNum" sz="quarter" idx="10"/>
          </p:nvPr>
        </p:nvSpPr>
        <p:spPr/>
        <p:txBody>
          <a:bodyPr/>
          <a:lstStyle/>
          <a:p>
            <a:fld id="{84518CA5-3677-40BB-BCB4-7783E41E1774}" type="slidenum">
              <a:rPr lang="en-US" smtClean="0"/>
              <a:t>42</a:t>
            </a:fld>
            <a:endParaRPr lang="en-US" dirty="0"/>
          </a:p>
        </p:txBody>
      </p:sp>
    </p:spTree>
    <p:extLst>
      <p:ext uri="{BB962C8B-B14F-4D97-AF65-F5344CB8AC3E}">
        <p14:creationId xmlns:p14="http://schemas.microsoft.com/office/powerpoint/2010/main" val="2280162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48C639-DC52-4462-A092-B9246C0E019F}" type="datetime1">
              <a:rPr lang="en-US" smtClean="0"/>
              <a:t>1/20/2016</a:t>
            </a:fld>
            <a:endParaRPr lang="en-US" dirty="0"/>
          </a:p>
        </p:txBody>
      </p:sp>
      <p:sp>
        <p:nvSpPr>
          <p:cNvPr id="5" name="Footer Placeholder 4"/>
          <p:cNvSpPr>
            <a:spLocks noGrp="1"/>
          </p:cNvSpPr>
          <p:nvPr>
            <p:ph type="ftr" sz="quarter" idx="11"/>
          </p:nvPr>
        </p:nvSpPr>
        <p:spPr/>
        <p:txBody>
          <a:bodyPr/>
          <a:lstStyle/>
          <a:p>
            <a:r>
              <a:rPr lang="en-US" smtClean="0"/>
              <a:t>&amp;p</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68CF2B-7F31-4D03-8728-3986439E5CC1}" type="slidenum">
              <a:rPr lang="en-US" smtClean="0"/>
              <a:t>‹#›</a:t>
            </a:fld>
            <a:endParaRPr lang="en-US" dirty="0"/>
          </a:p>
        </p:txBody>
      </p:sp>
      <p:sp>
        <p:nvSpPr>
          <p:cNvPr id="7" name="Rectangle 6"/>
          <p:cNvSpPr/>
          <p:nvPr userDrawn="1"/>
        </p:nvSpPr>
        <p:spPr bwMode="auto">
          <a:xfrm>
            <a:off x="0" y="0"/>
            <a:ext cx="9144000" cy="6858000"/>
          </a:xfrm>
          <a:prstGeom prst="rect">
            <a:avLst/>
          </a:prstGeom>
          <a:solidFill>
            <a:srgbClr val="56A0D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8" name="Isosceles Triangle 7"/>
          <p:cNvSpPr/>
          <p:nvPr userDrawn="1"/>
        </p:nvSpPr>
        <p:spPr bwMode="auto">
          <a:xfrm rot="11110317" flipH="1">
            <a:off x="7845316" y="2548570"/>
            <a:ext cx="985744" cy="473257"/>
          </a:xfrm>
          <a:prstGeom prst="triangle">
            <a:avLst/>
          </a:prstGeom>
          <a:solidFill>
            <a:srgbClr val="A74E05"/>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Isosceles Triangle 8"/>
          <p:cNvSpPr/>
          <p:nvPr userDrawn="1"/>
        </p:nvSpPr>
        <p:spPr bwMode="auto">
          <a:xfrm rot="10489683">
            <a:off x="295226" y="2548571"/>
            <a:ext cx="985744" cy="473257"/>
          </a:xfrm>
          <a:prstGeom prst="triangle">
            <a:avLst/>
          </a:prstGeom>
          <a:solidFill>
            <a:srgbClr val="A74E05"/>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Rounded Rectangle 9"/>
          <p:cNvSpPr/>
          <p:nvPr userDrawn="1"/>
        </p:nvSpPr>
        <p:spPr bwMode="auto">
          <a:xfrm>
            <a:off x="645952" y="578839"/>
            <a:ext cx="7835317" cy="5016618"/>
          </a:xfrm>
          <a:prstGeom prst="roundRect">
            <a:avLst/>
          </a:prstGeom>
          <a:ln w="9525">
            <a:solidFill>
              <a:schemeClr val="tx1">
                <a:lumMod val="50000"/>
                <a:lumOff val="50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userDrawn="1"/>
        </p:nvSpPr>
        <p:spPr bwMode="auto">
          <a:xfrm>
            <a:off x="275903" y="1241570"/>
            <a:ext cx="8574481" cy="1367406"/>
          </a:xfrm>
          <a:prstGeom prst="rect">
            <a:avLst/>
          </a:prstGeom>
          <a:solidFill>
            <a:srgbClr val="F17E1F"/>
          </a:solidFill>
          <a:ln>
            <a:no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Rectangle 11"/>
          <p:cNvSpPr>
            <a:spLocks noChangeArrowheads="1"/>
          </p:cNvSpPr>
          <p:nvPr userDrawn="1"/>
        </p:nvSpPr>
        <p:spPr bwMode="auto">
          <a:xfrm>
            <a:off x="0" y="0"/>
            <a:ext cx="9144000" cy="6858000"/>
          </a:xfrm>
          <a:prstGeom prst="rect">
            <a:avLst/>
          </a:prstGeom>
          <a:noFill/>
          <a:ln w="9525">
            <a:noFill/>
            <a:miter lim="800000"/>
            <a:headEnd/>
            <a:tailEnd/>
          </a:ln>
          <a:effectLst/>
        </p:spPr>
        <p:txBody>
          <a:bodyPr wrap="none" anchor="ctr"/>
          <a:lstStyle/>
          <a:p>
            <a:pPr algn="ctr">
              <a:defRPr/>
            </a:pPr>
            <a:endParaRPr lang="en-US" dirty="0">
              <a:cs typeface="+mn-cs"/>
            </a:endParaRPr>
          </a:p>
        </p:txBody>
      </p:sp>
      <p:sp>
        <p:nvSpPr>
          <p:cNvPr id="13" name="Rectangle 5"/>
          <p:cNvSpPr>
            <a:spLocks noGrp="1" noChangeArrowheads="1"/>
          </p:cNvSpPr>
          <p:nvPr>
            <p:ph type="ctrTitle"/>
          </p:nvPr>
        </p:nvSpPr>
        <p:spPr>
          <a:xfrm>
            <a:off x="894662" y="1241570"/>
            <a:ext cx="7251048" cy="1962088"/>
          </a:xfrm>
          <a:prstGeom prst="rect">
            <a:avLst/>
          </a:prstGeom>
        </p:spPr>
        <p:txBody>
          <a:bodyPr/>
          <a:lstStyle>
            <a:lvl1pPr>
              <a:defRPr sz="4000" b="1">
                <a:solidFill>
                  <a:schemeClr val="bg1"/>
                </a:solidFill>
                <a:latin typeface="+mn-lt"/>
              </a:defRPr>
            </a:lvl1pPr>
          </a:lstStyle>
          <a:p>
            <a:r>
              <a:rPr lang="en-US" dirty="0" smtClean="0"/>
              <a:t>Click to edit Master title</a:t>
            </a:r>
            <a:endParaRPr lang="en-US" dirty="0"/>
          </a:p>
        </p:txBody>
      </p:sp>
      <p:sp>
        <p:nvSpPr>
          <p:cNvPr id="14" name="Rectangle 6"/>
          <p:cNvSpPr>
            <a:spLocks noGrp="1" noChangeArrowheads="1"/>
          </p:cNvSpPr>
          <p:nvPr>
            <p:ph type="subTitle" idx="1" hasCustomPrompt="1"/>
          </p:nvPr>
        </p:nvSpPr>
        <p:spPr>
          <a:xfrm>
            <a:off x="879091" y="3306381"/>
            <a:ext cx="7396927" cy="925626"/>
          </a:xfrm>
          <a:prstGeom prst="rect">
            <a:avLst/>
          </a:prstGeom>
        </p:spPr>
        <p:txBody>
          <a:bodyPr/>
          <a:lstStyle>
            <a:lvl1pPr marL="0" indent="0" algn="ctr">
              <a:buFont typeface="Wingdings 3" pitchFamily="18" charset="2"/>
              <a:buNone/>
              <a:defRPr i="1" baseline="0">
                <a:solidFill>
                  <a:schemeClr val="tx1">
                    <a:lumMod val="50000"/>
                    <a:lumOff val="50000"/>
                  </a:schemeClr>
                </a:solidFill>
              </a:defRPr>
            </a:lvl1pPr>
          </a:lstStyle>
          <a:p>
            <a:r>
              <a:rPr lang="en-US" dirty="0" smtClean="0"/>
              <a:t>Subtitle Text</a:t>
            </a:r>
            <a:endParaRPr lang="en-US" dirty="0"/>
          </a:p>
        </p:txBody>
      </p:sp>
      <p:sp>
        <p:nvSpPr>
          <p:cNvPr id="16" name="Text Placeholder 2"/>
          <p:cNvSpPr>
            <a:spLocks noGrp="1"/>
          </p:cNvSpPr>
          <p:nvPr>
            <p:ph type="body" idx="13" hasCustomPrompt="1"/>
          </p:nvPr>
        </p:nvSpPr>
        <p:spPr>
          <a:xfrm>
            <a:off x="5939404" y="4999626"/>
            <a:ext cx="1815191" cy="576984"/>
          </a:xfrm>
          <a:prstGeom prst="rect">
            <a:avLst/>
          </a:prstGeom>
        </p:spPr>
        <p:txBody>
          <a:bodyPr anchor="b"/>
          <a:lstStyle>
            <a:lvl1pPr marL="0" indent="0" algn="r">
              <a:buNone/>
              <a:defRPr sz="1800" b="0" i="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Date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524" y="5698180"/>
            <a:ext cx="2230952" cy="1048426"/>
          </a:xfrm>
          <a:prstGeom prst="rect">
            <a:avLst/>
          </a:prstGeom>
        </p:spPr>
      </p:pic>
    </p:spTree>
    <p:extLst>
      <p:ext uri="{BB962C8B-B14F-4D97-AF65-F5344CB8AC3E}">
        <p14:creationId xmlns:p14="http://schemas.microsoft.com/office/powerpoint/2010/main" val="42002566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23FDE18-5536-4AAD-99B9-BD0C35C5AA5D}" type="datetime1">
              <a:rPr lang="en-US" smtClean="0"/>
              <a:t>1/20/2016</a:t>
            </a:fld>
            <a:endParaRPr lang="en-US" dirty="0"/>
          </a:p>
        </p:txBody>
      </p:sp>
      <p:sp>
        <p:nvSpPr>
          <p:cNvPr id="5" name="Footer Placeholder 4"/>
          <p:cNvSpPr>
            <a:spLocks noGrp="1"/>
          </p:cNvSpPr>
          <p:nvPr>
            <p:ph type="ftr" sz="quarter" idx="11"/>
          </p:nvPr>
        </p:nvSpPr>
        <p:spPr/>
        <p:txBody>
          <a:bodyPr/>
          <a:lstStyle/>
          <a:p>
            <a:r>
              <a:rPr lang="en-US" smtClean="0"/>
              <a:t>&amp;p</a:t>
            </a:r>
            <a:endParaRPr lang="en-US" dirty="0"/>
          </a:p>
        </p:txBody>
      </p:sp>
      <p:sp>
        <p:nvSpPr>
          <p:cNvPr id="8" name="Text Placeholder 7"/>
          <p:cNvSpPr>
            <a:spLocks noGrp="1"/>
          </p:cNvSpPr>
          <p:nvPr>
            <p:ph type="body" sz="quarter" idx="13" hasCustomPrompt="1"/>
          </p:nvPr>
        </p:nvSpPr>
        <p:spPr>
          <a:xfrm>
            <a:off x="1981200" y="2133600"/>
            <a:ext cx="4953000" cy="1447800"/>
          </a:xfrm>
          <a:prstGeom prst="rect">
            <a:avLst/>
          </a:prstGeom>
        </p:spPr>
        <p:txBody>
          <a:bodyPr/>
          <a:lstStyle>
            <a:lvl1pPr marL="0" indent="0" algn="ctr">
              <a:buNone/>
              <a:defRPr sz="3000" b="1"/>
            </a:lvl1pPr>
          </a:lstStyle>
          <a:p>
            <a:pPr lvl="0"/>
            <a:r>
              <a:rPr lang="en-US" dirty="0" smtClean="0"/>
              <a:t>Click to edit text for section heading title</a:t>
            </a:r>
            <a:endParaRPr lang="en-US" dirty="0"/>
          </a:p>
        </p:txBody>
      </p:sp>
      <p:sp>
        <p:nvSpPr>
          <p:cNvPr id="6" name="Slide Number Placeholder 6"/>
          <p:cNvSpPr>
            <a:spLocks noGrp="1"/>
          </p:cNvSpPr>
          <p:nvPr>
            <p:ph type="sldNum" sz="quarter" idx="4"/>
          </p:nvPr>
        </p:nvSpPr>
        <p:spPr>
          <a:xfrm>
            <a:off x="8534399" y="6492875"/>
            <a:ext cx="607325" cy="365125"/>
          </a:xfrm>
          <a:prstGeom prst="rect">
            <a:avLst/>
          </a:prstGeom>
        </p:spPr>
        <p:txBody>
          <a:bodyPr/>
          <a:lstStyle>
            <a:lvl1pPr>
              <a:defRPr>
                <a:solidFill>
                  <a:schemeClr val="tx1"/>
                </a:solidFill>
              </a:defRPr>
            </a:lvl1pPr>
          </a:lstStyle>
          <a:p>
            <a:fld id="{F0FE4BC8-D1C5-4F3E-B788-8AFB7F72D5A6}" type="slidenum">
              <a:rPr lang="en-US" smtClean="0"/>
              <a:t>‹#›</a:t>
            </a:fld>
            <a:endParaRPr lang="en-US" dirty="0"/>
          </a:p>
        </p:txBody>
      </p:sp>
    </p:spTree>
    <p:extLst>
      <p:ext uri="{BB962C8B-B14F-4D97-AF65-F5344CB8AC3E}">
        <p14:creationId xmlns:p14="http://schemas.microsoft.com/office/powerpoint/2010/main" val="32789667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Nam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512B02-4F42-40FA-894D-EA4CE807FEF8}" type="datetime1">
              <a:rPr lang="en-US" smtClean="0"/>
              <a:t>1/20/2016</a:t>
            </a:fld>
            <a:endParaRPr lang="en-US" dirty="0"/>
          </a:p>
        </p:txBody>
      </p:sp>
      <p:sp>
        <p:nvSpPr>
          <p:cNvPr id="5" name="Footer Placeholder 4"/>
          <p:cNvSpPr>
            <a:spLocks noGrp="1"/>
          </p:cNvSpPr>
          <p:nvPr>
            <p:ph type="ftr" sz="quarter" idx="11"/>
          </p:nvPr>
        </p:nvSpPr>
        <p:spPr/>
        <p:txBody>
          <a:bodyPr/>
          <a:lstStyle/>
          <a:p>
            <a:r>
              <a:rPr lang="en-US" smtClean="0"/>
              <a:t>&amp;p</a:t>
            </a:r>
            <a:endParaRPr lang="en-US" dirty="0"/>
          </a:p>
        </p:txBody>
      </p:sp>
      <p:sp>
        <p:nvSpPr>
          <p:cNvPr id="8" name="Text Placeholder 7"/>
          <p:cNvSpPr>
            <a:spLocks noGrp="1"/>
          </p:cNvSpPr>
          <p:nvPr>
            <p:ph type="body" sz="quarter" idx="13" hasCustomPrompt="1"/>
          </p:nvPr>
        </p:nvSpPr>
        <p:spPr>
          <a:xfrm>
            <a:off x="1981200" y="2133600"/>
            <a:ext cx="4953000" cy="1447800"/>
          </a:xfrm>
          <a:prstGeom prst="rect">
            <a:avLst/>
          </a:prstGeom>
        </p:spPr>
        <p:txBody>
          <a:bodyPr/>
          <a:lstStyle>
            <a:lvl1pPr marL="0" indent="0" algn="ctr">
              <a:buNone/>
              <a:defRPr sz="3000" b="1"/>
            </a:lvl1pPr>
          </a:lstStyle>
          <a:p>
            <a:pPr lvl="0"/>
            <a:r>
              <a:rPr lang="en-US" dirty="0" smtClean="0"/>
              <a:t>Click to edit text for section heading title</a:t>
            </a:r>
            <a:endParaRPr lang="en-US" dirty="0"/>
          </a:p>
        </p:txBody>
      </p:sp>
      <p:sp>
        <p:nvSpPr>
          <p:cNvPr id="10" name="Content Placeholder 9"/>
          <p:cNvSpPr>
            <a:spLocks noGrp="1"/>
          </p:cNvSpPr>
          <p:nvPr>
            <p:ph sz="quarter" idx="14" hasCustomPrompt="1"/>
          </p:nvPr>
        </p:nvSpPr>
        <p:spPr>
          <a:xfrm>
            <a:off x="1981200" y="3581400"/>
            <a:ext cx="4953000" cy="609600"/>
          </a:xfrm>
          <a:prstGeom prst="rect">
            <a:avLst/>
          </a:prstGeom>
        </p:spPr>
        <p:txBody>
          <a:bodyPr/>
          <a:lstStyle>
            <a:lvl1pPr marL="0" indent="0" algn="ctr">
              <a:buNone/>
              <a:defRPr sz="2800" b="1" baseline="0"/>
            </a:lvl1pPr>
          </a:lstStyle>
          <a:p>
            <a:pPr lvl="0"/>
            <a:r>
              <a:rPr lang="en-US" dirty="0" smtClean="0"/>
              <a:t>Presenter Name</a:t>
            </a:r>
          </a:p>
        </p:txBody>
      </p:sp>
      <p:sp>
        <p:nvSpPr>
          <p:cNvPr id="11" name="Content Placeholder 9"/>
          <p:cNvSpPr>
            <a:spLocks noGrp="1"/>
          </p:cNvSpPr>
          <p:nvPr>
            <p:ph sz="quarter" idx="15" hasCustomPrompt="1"/>
          </p:nvPr>
        </p:nvSpPr>
        <p:spPr>
          <a:xfrm>
            <a:off x="1981200" y="4191000"/>
            <a:ext cx="4953000" cy="609600"/>
          </a:xfrm>
          <a:prstGeom prst="rect">
            <a:avLst/>
          </a:prstGeom>
        </p:spPr>
        <p:txBody>
          <a:bodyPr/>
          <a:lstStyle>
            <a:lvl1pPr marL="0" indent="0" algn="ctr">
              <a:buNone/>
              <a:defRPr sz="2400" b="0" i="1" baseline="0"/>
            </a:lvl1pPr>
          </a:lstStyle>
          <a:p>
            <a:pPr lvl="0"/>
            <a:r>
              <a:rPr lang="en-US" dirty="0" smtClean="0"/>
              <a:t>Presenter Title</a:t>
            </a:r>
          </a:p>
        </p:txBody>
      </p:sp>
      <p:sp>
        <p:nvSpPr>
          <p:cNvPr id="7" name="Slide Number Placeholder 6"/>
          <p:cNvSpPr>
            <a:spLocks noGrp="1"/>
          </p:cNvSpPr>
          <p:nvPr>
            <p:ph type="sldNum" sz="quarter" idx="4"/>
          </p:nvPr>
        </p:nvSpPr>
        <p:spPr>
          <a:xfrm>
            <a:off x="8534399" y="6492875"/>
            <a:ext cx="607325" cy="365125"/>
          </a:xfrm>
          <a:prstGeom prst="rect">
            <a:avLst/>
          </a:prstGeom>
        </p:spPr>
        <p:txBody>
          <a:bodyPr/>
          <a:lstStyle>
            <a:lvl1pPr>
              <a:defRPr>
                <a:solidFill>
                  <a:schemeClr val="tx1"/>
                </a:solidFill>
              </a:defRPr>
            </a:lvl1pPr>
          </a:lstStyle>
          <a:p>
            <a:fld id="{F0FE4BC8-D1C5-4F3E-B788-8AFB7F72D5A6}" type="slidenum">
              <a:rPr lang="en-US" smtClean="0"/>
              <a:t>‹#›</a:t>
            </a:fld>
            <a:endParaRPr lang="en-US" dirty="0"/>
          </a:p>
        </p:txBody>
      </p:sp>
    </p:spTree>
    <p:extLst>
      <p:ext uri="{BB962C8B-B14F-4D97-AF65-F5344CB8AC3E}">
        <p14:creationId xmlns:p14="http://schemas.microsoft.com/office/powerpoint/2010/main" val="155383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Alternativ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99369C-A440-43C9-A82D-24EF3A24820B}" type="datetime1">
              <a:rPr lang="en-US" smtClean="0"/>
              <a:t>1/20/2016</a:t>
            </a:fld>
            <a:endParaRPr lang="en-US" dirty="0"/>
          </a:p>
        </p:txBody>
      </p:sp>
      <p:sp>
        <p:nvSpPr>
          <p:cNvPr id="4" name="Footer Placeholder 3"/>
          <p:cNvSpPr>
            <a:spLocks noGrp="1"/>
          </p:cNvSpPr>
          <p:nvPr>
            <p:ph type="ftr" sz="quarter" idx="11"/>
          </p:nvPr>
        </p:nvSpPr>
        <p:spPr/>
        <p:txBody>
          <a:bodyPr/>
          <a:lstStyle/>
          <a:p>
            <a:r>
              <a:rPr lang="en-US" smtClean="0"/>
              <a:t>&amp;p</a:t>
            </a:r>
            <a:endParaRPr lang="en-US" dirty="0"/>
          </a:p>
        </p:txBody>
      </p:sp>
      <p:sp>
        <p:nvSpPr>
          <p:cNvPr id="5" name="Slide Number Placeholder 4"/>
          <p:cNvSpPr>
            <a:spLocks noGrp="1"/>
          </p:cNvSpPr>
          <p:nvPr>
            <p:ph type="sldNum" sz="quarter" idx="12"/>
          </p:nvPr>
        </p:nvSpPr>
        <p:spPr/>
        <p:txBody>
          <a:bodyPr/>
          <a:lstStyle/>
          <a:p>
            <a:fld id="{F0FE4BC8-D1C5-4F3E-B788-8AFB7F72D5A6}" type="slidenum">
              <a:rPr lang="en-US" smtClean="0"/>
              <a:t>‹#›</a:t>
            </a:fld>
            <a:endParaRPr lang="en-US" dirty="0"/>
          </a:p>
        </p:txBody>
      </p:sp>
      <p:sp>
        <p:nvSpPr>
          <p:cNvPr id="6" name="Rectangle 5"/>
          <p:cNvSpPr/>
          <p:nvPr userDrawn="1"/>
        </p:nvSpPr>
        <p:spPr>
          <a:xfrm>
            <a:off x="0" y="2819400"/>
            <a:ext cx="9144000" cy="144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8" name="Text Placeholder 7"/>
          <p:cNvSpPr>
            <a:spLocks noGrp="1"/>
          </p:cNvSpPr>
          <p:nvPr>
            <p:ph type="body" sz="quarter" idx="13" hasCustomPrompt="1"/>
          </p:nvPr>
        </p:nvSpPr>
        <p:spPr>
          <a:xfrm>
            <a:off x="990600" y="3124200"/>
            <a:ext cx="7391400" cy="990600"/>
          </a:xfrm>
          <a:prstGeom prst="rect">
            <a:avLst/>
          </a:prstGeom>
        </p:spPr>
        <p:txBody>
          <a:bodyPr/>
          <a:lstStyle>
            <a:lvl1pPr marL="0" indent="0" algn="ctr">
              <a:buNone/>
              <a:defRPr sz="4400" b="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section title</a:t>
            </a:r>
            <a:endParaRPr lang="en-US" dirty="0"/>
          </a:p>
        </p:txBody>
      </p:sp>
    </p:spTree>
    <p:extLst>
      <p:ext uri="{BB962C8B-B14F-4D97-AF65-F5344CB8AC3E}">
        <p14:creationId xmlns:p14="http://schemas.microsoft.com/office/powerpoint/2010/main" val="136789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imary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AC411F9-457E-47E3-AB7C-45B7F8C5D0FA}" type="datetime1">
              <a:rPr lang="en-US" smtClean="0"/>
              <a:t>1/20/2016</a:t>
            </a:fld>
            <a:endParaRPr lang="en-US" dirty="0"/>
          </a:p>
        </p:txBody>
      </p:sp>
      <p:sp>
        <p:nvSpPr>
          <p:cNvPr id="6" name="Footer Placeholder 5"/>
          <p:cNvSpPr>
            <a:spLocks noGrp="1"/>
          </p:cNvSpPr>
          <p:nvPr>
            <p:ph type="ftr" sz="quarter" idx="11"/>
          </p:nvPr>
        </p:nvSpPr>
        <p:spPr/>
        <p:txBody>
          <a:bodyPr/>
          <a:lstStyle/>
          <a:p>
            <a:r>
              <a:rPr lang="en-US" smtClean="0"/>
              <a:t>&amp;p</a:t>
            </a:r>
            <a:endParaRPr lang="en-US" dirty="0"/>
          </a:p>
        </p:txBody>
      </p:sp>
      <p:sp>
        <p:nvSpPr>
          <p:cNvPr id="8" name="Text Placeholder 7"/>
          <p:cNvSpPr>
            <a:spLocks noGrp="1"/>
          </p:cNvSpPr>
          <p:nvPr>
            <p:ph type="body" sz="quarter" idx="13" hasCustomPrompt="1"/>
          </p:nvPr>
        </p:nvSpPr>
        <p:spPr>
          <a:xfrm>
            <a:off x="3733800" y="381000"/>
            <a:ext cx="4953000" cy="533400"/>
          </a:xfrm>
          <a:prstGeom prst="rect">
            <a:avLst/>
          </a:prstGeom>
        </p:spPr>
        <p:txBody>
          <a:bodyPr/>
          <a:lstStyle>
            <a:lvl1pPr marL="0" indent="0" algn="r">
              <a:buNone/>
              <a:defRPr sz="2600" b="1"/>
            </a:lvl1pPr>
          </a:lstStyle>
          <a:p>
            <a:pPr lvl="0"/>
            <a:r>
              <a:rPr lang="en-US" dirty="0" smtClean="0"/>
              <a:t>Click to edit text</a:t>
            </a:r>
            <a:endParaRPr lang="en-US" dirty="0"/>
          </a:p>
        </p:txBody>
      </p:sp>
      <p:sp>
        <p:nvSpPr>
          <p:cNvPr id="11" name="Text Placeholder 10"/>
          <p:cNvSpPr>
            <a:spLocks noGrp="1"/>
          </p:cNvSpPr>
          <p:nvPr>
            <p:ph type="body" sz="quarter" idx="14"/>
          </p:nvPr>
        </p:nvSpPr>
        <p:spPr>
          <a:xfrm>
            <a:off x="457200" y="1371600"/>
            <a:ext cx="8229600" cy="4648200"/>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6"/>
          <p:cNvSpPr txBox="1">
            <a:spLocks/>
          </p:cNvSpPr>
          <p:nvPr userDrawn="1"/>
        </p:nvSpPr>
        <p:spPr>
          <a:xfrm>
            <a:off x="8534399" y="6492875"/>
            <a:ext cx="6073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FE4BC8-D1C5-4F3E-B788-8AFB7F72D5A6}" type="slidenum">
              <a:rPr lang="en-US" smtClean="0"/>
              <a:pPr/>
              <a:t>‹#›</a:t>
            </a:fld>
            <a:endParaRPr lang="en-US" dirty="0"/>
          </a:p>
        </p:txBody>
      </p:sp>
    </p:spTree>
    <p:extLst>
      <p:ext uri="{BB962C8B-B14F-4D97-AF65-F5344CB8AC3E}">
        <p14:creationId xmlns:p14="http://schemas.microsoft.com/office/powerpoint/2010/main" val="321917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imary Content Blue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1C808E-ABC9-4840-8F2D-730973653F9C}" type="datetime1">
              <a:rPr lang="en-US" smtClean="0"/>
              <a:t>1/20/2016</a:t>
            </a:fld>
            <a:endParaRPr lang="en-US" dirty="0"/>
          </a:p>
        </p:txBody>
      </p:sp>
      <p:sp>
        <p:nvSpPr>
          <p:cNvPr id="4" name="Footer Placeholder 3"/>
          <p:cNvSpPr>
            <a:spLocks noGrp="1"/>
          </p:cNvSpPr>
          <p:nvPr>
            <p:ph type="ftr" sz="quarter" idx="11"/>
          </p:nvPr>
        </p:nvSpPr>
        <p:spPr/>
        <p:txBody>
          <a:bodyPr/>
          <a:lstStyle/>
          <a:p>
            <a:r>
              <a:rPr lang="en-US" smtClean="0"/>
              <a:t>&amp;p</a:t>
            </a:r>
            <a:endParaRPr lang="en-US" dirty="0"/>
          </a:p>
        </p:txBody>
      </p:sp>
      <p:sp>
        <p:nvSpPr>
          <p:cNvPr id="6" name="Text Placeholder 7"/>
          <p:cNvSpPr>
            <a:spLocks noGrp="1"/>
          </p:cNvSpPr>
          <p:nvPr>
            <p:ph type="body" sz="quarter" idx="13" hasCustomPrompt="1"/>
          </p:nvPr>
        </p:nvSpPr>
        <p:spPr>
          <a:xfrm>
            <a:off x="3733800" y="381000"/>
            <a:ext cx="4953000" cy="533400"/>
          </a:xfrm>
          <a:prstGeom prst="rect">
            <a:avLst/>
          </a:prstGeom>
        </p:spPr>
        <p:txBody>
          <a:bodyPr/>
          <a:lstStyle>
            <a:lvl1pPr marL="0" indent="0" algn="r">
              <a:buNone/>
              <a:defRPr sz="2600" b="1"/>
            </a:lvl1pPr>
          </a:lstStyle>
          <a:p>
            <a:pPr lvl="0"/>
            <a:r>
              <a:rPr lang="en-US" dirty="0" smtClean="0"/>
              <a:t>Click to edit text</a:t>
            </a:r>
            <a:endParaRPr lang="en-US" dirty="0"/>
          </a:p>
        </p:txBody>
      </p:sp>
      <p:sp>
        <p:nvSpPr>
          <p:cNvPr id="7" name="Content Placeholder 2"/>
          <p:cNvSpPr>
            <a:spLocks noGrp="1"/>
          </p:cNvSpPr>
          <p:nvPr>
            <p:ph idx="1"/>
          </p:nvPr>
        </p:nvSpPr>
        <p:spPr>
          <a:xfrm>
            <a:off x="461963" y="1747520"/>
            <a:ext cx="8256587" cy="4348480"/>
          </a:xfrm>
          <a:prstGeom prst="rect">
            <a:avLst/>
          </a:prstGeom>
        </p:spPr>
        <p:txBody>
          <a:bodyPr/>
          <a:lstStyle>
            <a:lvl1pPr marL="346075" indent="-346075">
              <a:spcBef>
                <a:spcPts val="600"/>
              </a:spcBef>
              <a:spcAft>
                <a:spcPts val="600"/>
              </a:spcAft>
              <a:buClr>
                <a:srgbClr val="30628C"/>
              </a:buClr>
              <a:defRPr lang="en-US" sz="2400" baseline="0" dirty="0" smtClean="0">
                <a:solidFill>
                  <a:schemeClr val="tx1"/>
                </a:solidFill>
                <a:latin typeface="+mn-lt"/>
                <a:ea typeface="+mn-ea"/>
                <a:cs typeface="+mn-cs"/>
              </a:defRPr>
            </a:lvl1pPr>
            <a:lvl2pPr marL="690563" indent="-344488">
              <a:spcBef>
                <a:spcPts val="500"/>
              </a:spcBef>
              <a:spcAft>
                <a:spcPts val="500"/>
              </a:spcAft>
              <a:buFont typeface="Calibri" pitchFamily="34" charset="0"/>
              <a:buChar char="—"/>
              <a:defRPr sz="2000" baseline="0">
                <a:solidFill>
                  <a:schemeClr val="tx1"/>
                </a:solidFill>
              </a:defRPr>
            </a:lvl2pPr>
            <a:lvl3pPr marL="1025525" indent="-334963">
              <a:spcBef>
                <a:spcPts val="400"/>
              </a:spcBef>
              <a:spcAft>
                <a:spcPts val="400"/>
              </a:spcAft>
              <a:buClr>
                <a:srgbClr val="30628C"/>
              </a:buClr>
              <a:buFont typeface="Courier New" pitchFamily="49" charset="0"/>
              <a:buChar char="o"/>
              <a:defRPr sz="1800" baseline="0">
                <a:solidFill>
                  <a:schemeClr val="tx1"/>
                </a:solidFill>
              </a:defRPr>
            </a:lvl3pPr>
            <a:lvl4pPr marL="1260475" indent="-234950">
              <a:spcBef>
                <a:spcPts val="0"/>
              </a:spcBef>
              <a:buClr>
                <a:srgbClr val="30628C"/>
              </a:buClr>
              <a:defRPr sz="1600" baseline="0">
                <a:solidFill>
                  <a:schemeClr val="tx1"/>
                </a:solidFill>
              </a:defRPr>
            </a:lvl4pPr>
            <a:lvl5pPr marL="1604963" indent="-233363">
              <a:spcBef>
                <a:spcPts val="0"/>
              </a:spcBef>
              <a:defRPr sz="1600" baseline="0">
                <a:solidFill>
                  <a:schemeClr val="tx1"/>
                </a:solidFill>
              </a:defRPr>
            </a:lvl5pPr>
          </a:lstStyle>
          <a:p>
            <a:pPr marL="346075" lvl="0" indent="-346075" algn="l" rtl="0" eaLnBrk="1" fontAlgn="base" hangingPunct="1">
              <a:lnSpc>
                <a:spcPts val="2600"/>
              </a:lnSpc>
              <a:spcBef>
                <a:spcPts val="600"/>
              </a:spcBef>
              <a:spcAft>
                <a:spcPts val="600"/>
              </a:spcAft>
              <a:buClr>
                <a:srgbClr val="30628C"/>
              </a:buClr>
              <a:buSzPct val="90000"/>
              <a:buFont typeface="Arial"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p:txBody>
      </p:sp>
      <p:sp>
        <p:nvSpPr>
          <p:cNvPr id="8" name="Text Placeholder 2"/>
          <p:cNvSpPr>
            <a:spLocks noGrp="1"/>
          </p:cNvSpPr>
          <p:nvPr>
            <p:ph type="body" idx="14"/>
          </p:nvPr>
        </p:nvSpPr>
        <p:spPr>
          <a:xfrm>
            <a:off x="447040" y="1171171"/>
            <a:ext cx="8280400" cy="576984"/>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Slide Number Placeholder 6"/>
          <p:cNvSpPr txBox="1">
            <a:spLocks/>
          </p:cNvSpPr>
          <p:nvPr userDrawn="1"/>
        </p:nvSpPr>
        <p:spPr>
          <a:xfrm>
            <a:off x="8534399" y="6492875"/>
            <a:ext cx="6073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FE4BC8-D1C5-4F3E-B788-8AFB7F72D5A6}" type="slidenum">
              <a:rPr lang="en-US" smtClean="0"/>
              <a:pPr/>
              <a:t>‹#›</a:t>
            </a:fld>
            <a:endParaRPr lang="en-US" dirty="0"/>
          </a:p>
        </p:txBody>
      </p:sp>
    </p:spTree>
    <p:extLst>
      <p:ext uri="{BB962C8B-B14F-4D97-AF65-F5344CB8AC3E}">
        <p14:creationId xmlns:p14="http://schemas.microsoft.com/office/powerpoint/2010/main" val="295978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123950"/>
            <a:ext cx="42687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763712"/>
            <a:ext cx="42687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23950"/>
            <a:ext cx="43465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3712"/>
            <a:ext cx="43465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D1130A8-B54F-40A1-B307-89BC19A8BDF8}" type="datetime1">
              <a:rPr lang="en-US" smtClean="0"/>
              <a:t>1/20/2016</a:t>
            </a:fld>
            <a:endParaRPr lang="en-US" dirty="0"/>
          </a:p>
        </p:txBody>
      </p:sp>
      <p:sp>
        <p:nvSpPr>
          <p:cNvPr id="8" name="Footer Placeholder 7"/>
          <p:cNvSpPr>
            <a:spLocks noGrp="1"/>
          </p:cNvSpPr>
          <p:nvPr>
            <p:ph type="ftr" sz="quarter" idx="11"/>
          </p:nvPr>
        </p:nvSpPr>
        <p:spPr/>
        <p:txBody>
          <a:bodyPr/>
          <a:lstStyle/>
          <a:p>
            <a:r>
              <a:rPr lang="en-US" smtClean="0"/>
              <a:t>&amp;p</a:t>
            </a:r>
            <a:endParaRPr lang="en-US" dirty="0"/>
          </a:p>
        </p:txBody>
      </p:sp>
      <p:sp>
        <p:nvSpPr>
          <p:cNvPr id="10" name="Text Placeholder 7"/>
          <p:cNvSpPr>
            <a:spLocks noGrp="1"/>
          </p:cNvSpPr>
          <p:nvPr>
            <p:ph type="body" sz="quarter" idx="13" hasCustomPrompt="1"/>
          </p:nvPr>
        </p:nvSpPr>
        <p:spPr>
          <a:xfrm>
            <a:off x="3733800" y="381000"/>
            <a:ext cx="4953000" cy="533400"/>
          </a:xfrm>
          <a:prstGeom prst="rect">
            <a:avLst/>
          </a:prstGeom>
        </p:spPr>
        <p:txBody>
          <a:bodyPr/>
          <a:lstStyle>
            <a:lvl1pPr marL="0" indent="0" algn="r">
              <a:buNone/>
              <a:defRPr sz="2600" b="1"/>
            </a:lvl1pPr>
          </a:lstStyle>
          <a:p>
            <a:pPr lvl="0"/>
            <a:r>
              <a:rPr lang="en-US" dirty="0" smtClean="0"/>
              <a:t>Click to edit text</a:t>
            </a:r>
            <a:endParaRPr lang="en-US" dirty="0"/>
          </a:p>
        </p:txBody>
      </p:sp>
      <p:sp>
        <p:nvSpPr>
          <p:cNvPr id="11" name="Slide Number Placeholder 6"/>
          <p:cNvSpPr txBox="1">
            <a:spLocks/>
          </p:cNvSpPr>
          <p:nvPr userDrawn="1"/>
        </p:nvSpPr>
        <p:spPr>
          <a:xfrm>
            <a:off x="8534399" y="6492875"/>
            <a:ext cx="6073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FE4BC8-D1C5-4F3E-B788-8AFB7F72D5A6}" type="slidenum">
              <a:rPr lang="en-US" smtClean="0"/>
              <a:pPr/>
              <a:t>‹#›</a:t>
            </a:fld>
            <a:endParaRPr lang="en-US" dirty="0"/>
          </a:p>
        </p:txBody>
      </p:sp>
    </p:spTree>
    <p:extLst>
      <p:ext uri="{BB962C8B-B14F-4D97-AF65-F5344CB8AC3E}">
        <p14:creationId xmlns:p14="http://schemas.microsoft.com/office/powerpoint/2010/main" val="215713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or Char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B91BF-9E57-4C39-B917-76158E65CEE4}" type="datetime1">
              <a:rPr lang="en-US" smtClean="0"/>
              <a:t>1/20/2016</a:t>
            </a:fld>
            <a:endParaRPr lang="en-US" dirty="0"/>
          </a:p>
        </p:txBody>
      </p:sp>
      <p:sp>
        <p:nvSpPr>
          <p:cNvPr id="3" name="Footer Placeholder 2"/>
          <p:cNvSpPr>
            <a:spLocks noGrp="1"/>
          </p:cNvSpPr>
          <p:nvPr>
            <p:ph type="ftr" sz="quarter" idx="11"/>
          </p:nvPr>
        </p:nvSpPr>
        <p:spPr/>
        <p:txBody>
          <a:bodyPr/>
          <a:lstStyle/>
          <a:p>
            <a:r>
              <a:rPr lang="en-US" smtClean="0"/>
              <a:t>&amp;p</a:t>
            </a:r>
            <a:endParaRPr lang="en-US" dirty="0"/>
          </a:p>
        </p:txBody>
      </p:sp>
      <p:sp>
        <p:nvSpPr>
          <p:cNvPr id="5" name="Text Placeholder 7"/>
          <p:cNvSpPr>
            <a:spLocks noGrp="1"/>
          </p:cNvSpPr>
          <p:nvPr>
            <p:ph type="body" sz="quarter" idx="13" hasCustomPrompt="1"/>
          </p:nvPr>
        </p:nvSpPr>
        <p:spPr>
          <a:xfrm>
            <a:off x="3733800" y="381000"/>
            <a:ext cx="4953000" cy="533400"/>
          </a:xfrm>
          <a:prstGeom prst="rect">
            <a:avLst/>
          </a:prstGeom>
        </p:spPr>
        <p:txBody>
          <a:bodyPr/>
          <a:lstStyle>
            <a:lvl1pPr marL="0" indent="0" algn="r">
              <a:buNone/>
              <a:defRPr sz="2600" b="1"/>
            </a:lvl1pPr>
          </a:lstStyle>
          <a:p>
            <a:pPr lvl="0"/>
            <a:r>
              <a:rPr lang="en-US" dirty="0" smtClean="0"/>
              <a:t>Click to edit text</a:t>
            </a:r>
            <a:endParaRPr lang="en-US" dirty="0"/>
          </a:p>
        </p:txBody>
      </p:sp>
      <p:sp>
        <p:nvSpPr>
          <p:cNvPr id="6" name="Slide Number Placeholder 6"/>
          <p:cNvSpPr txBox="1">
            <a:spLocks/>
          </p:cNvSpPr>
          <p:nvPr userDrawn="1"/>
        </p:nvSpPr>
        <p:spPr>
          <a:xfrm>
            <a:off x="8534399" y="6492875"/>
            <a:ext cx="6073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FE4BC8-D1C5-4F3E-B788-8AFB7F72D5A6}" type="slidenum">
              <a:rPr lang="en-US" smtClean="0"/>
              <a:pPr/>
              <a:t>‹#›</a:t>
            </a:fld>
            <a:endParaRPr lang="en-US" dirty="0"/>
          </a:p>
        </p:txBody>
      </p:sp>
    </p:spTree>
    <p:extLst>
      <p:ext uri="{BB962C8B-B14F-4D97-AF65-F5344CB8AC3E}">
        <p14:creationId xmlns:p14="http://schemas.microsoft.com/office/powerpoint/2010/main" val="17363672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or Graph">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A716B-6024-4CE4-BD88-BDF0629169C1}" type="datetime1">
              <a:rPr lang="en-US" smtClean="0"/>
              <a:t>1/20/2016</a:t>
            </a:fld>
            <a:endParaRPr lang="en-US" dirty="0"/>
          </a:p>
        </p:txBody>
      </p:sp>
      <p:sp>
        <p:nvSpPr>
          <p:cNvPr id="3" name="Footer Placeholder 2"/>
          <p:cNvSpPr>
            <a:spLocks noGrp="1"/>
          </p:cNvSpPr>
          <p:nvPr>
            <p:ph type="ftr" sz="quarter" idx="11"/>
          </p:nvPr>
        </p:nvSpPr>
        <p:spPr/>
        <p:txBody>
          <a:bodyPr/>
          <a:lstStyle/>
          <a:p>
            <a:r>
              <a:rPr lang="en-US" smtClean="0"/>
              <a:t>&amp;p</a:t>
            </a:r>
            <a:endParaRPr lang="en-US" dirty="0"/>
          </a:p>
        </p:txBody>
      </p:sp>
      <p:sp>
        <p:nvSpPr>
          <p:cNvPr id="5" name="Text Placeholder 7"/>
          <p:cNvSpPr>
            <a:spLocks noGrp="1"/>
          </p:cNvSpPr>
          <p:nvPr>
            <p:ph type="body" sz="quarter" idx="13" hasCustomPrompt="1"/>
          </p:nvPr>
        </p:nvSpPr>
        <p:spPr>
          <a:xfrm>
            <a:off x="3810000" y="-45720"/>
            <a:ext cx="4953000" cy="533400"/>
          </a:xfrm>
          <a:prstGeom prst="rect">
            <a:avLst/>
          </a:prstGeom>
        </p:spPr>
        <p:txBody>
          <a:bodyPr/>
          <a:lstStyle>
            <a:lvl1pPr marL="0" indent="0" algn="r">
              <a:buNone/>
              <a:defRPr sz="2600" b="1"/>
            </a:lvl1pPr>
          </a:lstStyle>
          <a:p>
            <a:pPr lvl="0"/>
            <a:r>
              <a:rPr lang="en-US" dirty="0" smtClean="0"/>
              <a:t>Click to edit text</a:t>
            </a:r>
            <a:endParaRPr lang="en-US" dirty="0"/>
          </a:p>
        </p:txBody>
      </p:sp>
    </p:spTree>
    <p:extLst>
      <p:ext uri="{BB962C8B-B14F-4D97-AF65-F5344CB8AC3E}">
        <p14:creationId xmlns:p14="http://schemas.microsoft.com/office/powerpoint/2010/main" val="6323831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9369C-A440-43C9-A82D-24EF3A24820B}" type="datetime1">
              <a:rPr lang="en-US" smtClean="0"/>
              <a:t>1/20/2016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&amp;p</a:t>
            </a:r>
            <a:endParaRPr lang="en-US" dirty="0"/>
          </a:p>
        </p:txBody>
      </p:sp>
      <p:cxnSp>
        <p:nvCxnSpPr>
          <p:cNvPr id="8" name="Straight Connector 7"/>
          <p:cNvCxnSpPr/>
          <p:nvPr/>
        </p:nvCxnSpPr>
        <p:spPr bwMode="auto">
          <a:xfrm>
            <a:off x="2590800" y="857794"/>
            <a:ext cx="6106886" cy="0"/>
          </a:xfrm>
          <a:prstGeom prst="line">
            <a:avLst/>
          </a:prstGeom>
          <a:solidFill>
            <a:schemeClr val="bg1">
              <a:alpha val="45000"/>
            </a:schemeClr>
          </a:solidFill>
          <a:ln w="25400" cap="flat" cmpd="sng" algn="ctr">
            <a:solidFill>
              <a:srgbClr val="F17E1F"/>
            </a:solidFill>
            <a:prstDash val="solid"/>
            <a:round/>
            <a:headEnd type="none" w="med" len="med"/>
            <a:tailEnd type="none" w="med" len="med"/>
          </a:ln>
          <a:effectLst/>
        </p:spPr>
      </p:cxnSp>
      <p:sp>
        <p:nvSpPr>
          <p:cNvPr id="7" name="Slide Number Placeholder 6"/>
          <p:cNvSpPr>
            <a:spLocks noGrp="1"/>
          </p:cNvSpPr>
          <p:nvPr>
            <p:ph type="sldNum" sz="quarter" idx="4"/>
          </p:nvPr>
        </p:nvSpPr>
        <p:spPr>
          <a:xfrm>
            <a:off x="8534399" y="6492875"/>
            <a:ext cx="607325" cy="365125"/>
          </a:xfrm>
          <a:prstGeom prst="rect">
            <a:avLst/>
          </a:prstGeom>
        </p:spPr>
        <p:txBody>
          <a:bodyPr/>
          <a:lstStyle>
            <a:lvl1pPr>
              <a:defRPr>
                <a:solidFill>
                  <a:schemeClr val="tx1"/>
                </a:solidFill>
              </a:defRPr>
            </a:lvl1pPr>
          </a:lstStyle>
          <a:p>
            <a:fld id="{F0FE4BC8-D1C5-4F3E-B788-8AFB7F72D5A6}" type="slidenum">
              <a:rPr lang="en-US" smtClean="0"/>
              <a:t>‹#›</a:t>
            </a:fld>
            <a:endParaRPr lang="en-US" dirty="0"/>
          </a:p>
        </p:txBody>
      </p:sp>
      <p:sp>
        <p:nvSpPr>
          <p:cNvPr id="10" name="Text Placeholder 4"/>
          <p:cNvSpPr txBox="1">
            <a:spLocks/>
          </p:cNvSpPr>
          <p:nvPr userDrawn="1"/>
        </p:nvSpPr>
        <p:spPr>
          <a:xfrm>
            <a:off x="3733800" y="228600"/>
            <a:ext cx="4963886" cy="4918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b="1" dirty="0"/>
          </a:p>
        </p:txBody>
      </p:sp>
      <p:grpSp>
        <p:nvGrpSpPr>
          <p:cNvPr id="11" name="Group 10"/>
          <p:cNvGrpSpPr/>
          <p:nvPr userDrawn="1"/>
        </p:nvGrpSpPr>
        <p:grpSpPr>
          <a:xfrm>
            <a:off x="152399" y="228600"/>
            <a:ext cx="2334985" cy="990600"/>
            <a:chOff x="152400" y="94325"/>
            <a:chExt cx="2514600" cy="1066800"/>
          </a:xfrm>
        </p:grpSpPr>
        <p:sp>
          <p:nvSpPr>
            <p:cNvPr id="12" name="Rectangle 11"/>
            <p:cNvSpPr/>
            <p:nvPr/>
          </p:nvSpPr>
          <p:spPr>
            <a:xfrm>
              <a:off x="152400" y="94325"/>
              <a:ext cx="2514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4225" y="103513"/>
              <a:ext cx="2230951" cy="1048425"/>
            </a:xfrm>
            <a:prstGeom prst="rect">
              <a:avLst/>
            </a:prstGeom>
          </p:spPr>
        </p:pic>
      </p:grpSp>
    </p:spTree>
    <p:extLst>
      <p:ext uri="{BB962C8B-B14F-4D97-AF65-F5344CB8AC3E}">
        <p14:creationId xmlns:p14="http://schemas.microsoft.com/office/powerpoint/2010/main" val="454946478"/>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68" r:id="rId4"/>
    <p:sldLayoutId id="2147483652" r:id="rId5"/>
    <p:sldLayoutId id="2147483654" r:id="rId6"/>
    <p:sldLayoutId id="2147483653" r:id="rId7"/>
    <p:sldLayoutId id="2147483655" r:id="rId8"/>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9BF0E-8E47-498F-B788-EFEB68CB575A}" type="datetime1">
              <a:rPr lang="en-US" smtClean="0"/>
              <a:t>1/20/2016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&amp;p</a:t>
            </a:r>
            <a:endParaRPr lang="en-US" dirty="0"/>
          </a:p>
        </p:txBody>
      </p:sp>
      <p:cxnSp>
        <p:nvCxnSpPr>
          <p:cNvPr id="8" name="Straight Connector 7"/>
          <p:cNvCxnSpPr/>
          <p:nvPr/>
        </p:nvCxnSpPr>
        <p:spPr bwMode="auto">
          <a:xfrm>
            <a:off x="273786" y="398929"/>
            <a:ext cx="8413014" cy="0"/>
          </a:xfrm>
          <a:prstGeom prst="line">
            <a:avLst/>
          </a:prstGeom>
          <a:solidFill>
            <a:schemeClr val="bg1">
              <a:alpha val="45000"/>
            </a:schemeClr>
          </a:solidFill>
          <a:ln w="25400" cap="flat" cmpd="sng" algn="ctr">
            <a:solidFill>
              <a:srgbClr val="F17E1F"/>
            </a:solidFill>
            <a:prstDash val="solid"/>
            <a:round/>
            <a:headEnd type="none" w="med" len="med"/>
            <a:tailEnd type="none" w="med" len="med"/>
          </a:ln>
          <a:effectLst/>
        </p:spPr>
      </p:cxnSp>
      <p:sp>
        <p:nvSpPr>
          <p:cNvPr id="7" name="Slide Number Placeholder 6"/>
          <p:cNvSpPr txBox="1">
            <a:spLocks/>
          </p:cNvSpPr>
          <p:nvPr userDrawn="1"/>
        </p:nvSpPr>
        <p:spPr>
          <a:xfrm>
            <a:off x="8534399" y="6492875"/>
            <a:ext cx="6073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FE4BC8-D1C5-4F3E-B788-8AFB7F72D5A6}" type="slidenum">
              <a:rPr lang="en-US" smtClean="0"/>
              <a:pPr/>
              <a:t>‹#›</a:t>
            </a:fld>
            <a:endParaRPr lang="en-US" dirty="0"/>
          </a:p>
        </p:txBody>
      </p:sp>
      <p:grpSp>
        <p:nvGrpSpPr>
          <p:cNvPr id="11" name="Group 10"/>
          <p:cNvGrpSpPr/>
          <p:nvPr userDrawn="1"/>
        </p:nvGrpSpPr>
        <p:grpSpPr>
          <a:xfrm>
            <a:off x="152400" y="94325"/>
            <a:ext cx="1447800" cy="614218"/>
            <a:chOff x="152400" y="94325"/>
            <a:chExt cx="2514600" cy="1066800"/>
          </a:xfrm>
        </p:grpSpPr>
        <p:sp>
          <p:nvSpPr>
            <p:cNvPr id="12" name="Rectangle 11"/>
            <p:cNvSpPr/>
            <p:nvPr/>
          </p:nvSpPr>
          <p:spPr>
            <a:xfrm>
              <a:off x="152400" y="94325"/>
              <a:ext cx="2514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225" y="103513"/>
              <a:ext cx="2230951" cy="1048425"/>
            </a:xfrm>
            <a:prstGeom prst="rect">
              <a:avLst/>
            </a:prstGeom>
          </p:spPr>
        </p:pic>
      </p:grpSp>
    </p:spTree>
    <p:extLst>
      <p:ext uri="{BB962C8B-B14F-4D97-AF65-F5344CB8AC3E}">
        <p14:creationId xmlns:p14="http://schemas.microsoft.com/office/powerpoint/2010/main" val="2514792895"/>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www.unc.edu/connectcarolinacbt/courses/PAAT/index.html" TargetMode="Externa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hyperlink" Target="mailto:benefits@unc.edu"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HR User Group Meeting</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idx="13"/>
          </p:nvPr>
        </p:nvSpPr>
        <p:spPr/>
        <p:txBody>
          <a:bodyPr/>
          <a:lstStyle/>
          <a:p>
            <a:r>
              <a:rPr lang="en-US" dirty="0" smtClean="0"/>
              <a:t>January 20, 2016</a:t>
            </a:r>
            <a:endParaRPr lang="en-US" dirty="0"/>
          </a:p>
        </p:txBody>
      </p:sp>
    </p:spTree>
    <p:extLst>
      <p:ext uri="{BB962C8B-B14F-4D97-AF65-F5344CB8AC3E}">
        <p14:creationId xmlns:p14="http://schemas.microsoft.com/office/powerpoint/2010/main" val="3074857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Retroactive Pay</a:t>
            </a:r>
            <a:endParaRPr lang="en-US" dirty="0"/>
          </a:p>
        </p:txBody>
      </p:sp>
      <p:sp>
        <p:nvSpPr>
          <p:cNvPr id="3" name="Content Placeholder 2"/>
          <p:cNvSpPr>
            <a:spLocks noGrp="1"/>
          </p:cNvSpPr>
          <p:nvPr>
            <p:ph idx="1"/>
          </p:nvPr>
        </p:nvSpPr>
        <p:spPr/>
        <p:txBody>
          <a:bodyPr/>
          <a:lstStyle/>
          <a:p>
            <a:r>
              <a:rPr lang="en-US" dirty="0"/>
              <a:t>If you are unsure </a:t>
            </a:r>
            <a:r>
              <a:rPr lang="en-US" dirty="0" smtClean="0"/>
              <a:t>or have questions, submit </a:t>
            </a:r>
            <a:r>
              <a:rPr lang="en-US" dirty="0"/>
              <a:t>a ticket</a:t>
            </a:r>
          </a:p>
          <a:p>
            <a:r>
              <a:rPr lang="en-US" dirty="0"/>
              <a:t>Always monitor prelim reports </a:t>
            </a:r>
            <a:r>
              <a:rPr lang="en-US" dirty="0" smtClean="0"/>
              <a:t>to ensure accurate pay</a:t>
            </a:r>
            <a:endParaRPr lang="en-US" dirty="0"/>
          </a:p>
          <a:p>
            <a:r>
              <a:rPr lang="en-US" dirty="0"/>
              <a:t>For </a:t>
            </a:r>
            <a:r>
              <a:rPr lang="en-US" dirty="0" smtClean="0"/>
              <a:t>a dock </a:t>
            </a:r>
            <a:r>
              <a:rPr lang="en-US" dirty="0"/>
              <a:t>in pay or overpayments, submit a Remedy ticket and Payroll Exception Sheet</a:t>
            </a:r>
          </a:p>
          <a:p>
            <a:pPr lvl="1"/>
            <a:r>
              <a:rPr lang="en-US" dirty="0"/>
              <a:t>Ensure employee’s Job Data is accurate before submitting </a:t>
            </a:r>
            <a:r>
              <a:rPr lang="en-US" dirty="0" smtClean="0"/>
              <a:t>ticket</a:t>
            </a:r>
          </a:p>
          <a:p>
            <a:r>
              <a:rPr lang="en-US" dirty="0" smtClean="0"/>
              <a:t>FICA retro to a previous tax year will not be adjusted</a:t>
            </a:r>
            <a:endParaRPr lang="en-US" dirty="0"/>
          </a:p>
          <a:p>
            <a:pPr marL="0" indent="0">
              <a:buNone/>
            </a:pPr>
            <a:endParaRPr lang="en-US" dirty="0"/>
          </a:p>
        </p:txBody>
      </p:sp>
      <p:sp>
        <p:nvSpPr>
          <p:cNvPr id="5" name="Text Placeholder 4"/>
          <p:cNvSpPr>
            <a:spLocks noGrp="1"/>
          </p:cNvSpPr>
          <p:nvPr>
            <p:ph type="body" idx="14"/>
          </p:nvPr>
        </p:nvSpPr>
        <p:spPr/>
        <p:txBody>
          <a:bodyPr/>
          <a:lstStyle/>
          <a:p>
            <a:r>
              <a:rPr lang="en-US" dirty="0" smtClean="0"/>
              <a:t>Reminders</a:t>
            </a:r>
            <a:endParaRPr lang="en-US" dirty="0"/>
          </a:p>
        </p:txBody>
      </p:sp>
    </p:spTree>
    <p:extLst>
      <p:ext uri="{BB962C8B-B14F-4D97-AF65-F5344CB8AC3E}">
        <p14:creationId xmlns:p14="http://schemas.microsoft.com/office/powerpoint/2010/main" val="3652931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00200" y="1981200"/>
            <a:ext cx="5562600" cy="1447800"/>
          </a:xfrm>
        </p:spPr>
        <p:txBody>
          <a:bodyPr/>
          <a:lstStyle/>
          <a:p>
            <a:r>
              <a:rPr lang="en-US" dirty="0" smtClean="0"/>
              <a:t>EPA/EHRA Recruitment Transition</a:t>
            </a:r>
          </a:p>
          <a:p>
            <a:endParaRPr lang="en-US" dirty="0"/>
          </a:p>
          <a:p>
            <a:endParaRPr lang="en-US" dirty="0" smtClean="0"/>
          </a:p>
          <a:p>
            <a:endParaRPr lang="en-US" dirty="0"/>
          </a:p>
        </p:txBody>
      </p:sp>
      <p:sp>
        <p:nvSpPr>
          <p:cNvPr id="4" name="Content Placeholder 3"/>
          <p:cNvSpPr>
            <a:spLocks noGrp="1"/>
          </p:cNvSpPr>
          <p:nvPr>
            <p:ph sz="quarter" idx="14"/>
          </p:nvPr>
        </p:nvSpPr>
        <p:spPr/>
        <p:txBody>
          <a:bodyPr/>
          <a:lstStyle/>
          <a:p>
            <a:r>
              <a:rPr lang="en-US" dirty="0" smtClean="0"/>
              <a:t>Corrie Mimms</a:t>
            </a:r>
            <a:endParaRPr lang="en-US" dirty="0"/>
          </a:p>
        </p:txBody>
      </p:sp>
      <p:sp>
        <p:nvSpPr>
          <p:cNvPr id="5" name="Content Placeholder 4"/>
          <p:cNvSpPr>
            <a:spLocks noGrp="1"/>
          </p:cNvSpPr>
          <p:nvPr>
            <p:ph sz="quarter" idx="15"/>
          </p:nvPr>
        </p:nvSpPr>
        <p:spPr/>
        <p:txBody>
          <a:bodyPr/>
          <a:lstStyle/>
          <a:p>
            <a:r>
              <a:rPr lang="en-US" dirty="0" smtClean="0"/>
              <a:t>Business Analyst</a:t>
            </a:r>
            <a:endParaRPr lang="en-US" dirty="0"/>
          </a:p>
        </p:txBody>
      </p:sp>
    </p:spTree>
    <p:extLst>
      <p:ext uri="{BB962C8B-B14F-4D97-AF65-F5344CB8AC3E}">
        <p14:creationId xmlns:p14="http://schemas.microsoft.com/office/powerpoint/2010/main" val="1576548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429000" y="381000"/>
            <a:ext cx="5257800" cy="533400"/>
          </a:xfrm>
        </p:spPr>
        <p:txBody>
          <a:bodyPr/>
          <a:lstStyle/>
          <a:p>
            <a:r>
              <a:rPr lang="en-US" dirty="0" smtClean="0"/>
              <a:t>EPA/EHRA Recruitment Transition</a:t>
            </a:r>
            <a:endParaRPr lang="en-US" dirty="0"/>
          </a:p>
        </p:txBody>
      </p:sp>
      <p:sp>
        <p:nvSpPr>
          <p:cNvPr id="3" name="Content Placeholder 2"/>
          <p:cNvSpPr>
            <a:spLocks noGrp="1"/>
          </p:cNvSpPr>
          <p:nvPr>
            <p:ph idx="1"/>
          </p:nvPr>
        </p:nvSpPr>
        <p:spPr/>
        <p:txBody>
          <a:bodyPr/>
          <a:lstStyle/>
          <a:p>
            <a:pPr marL="400050"/>
            <a:r>
              <a:rPr lang="en-US" dirty="0"/>
              <a:t>EPA/EHRA Non-Faculty, Faculty, and Postdoctoral Scholar </a:t>
            </a:r>
          </a:p>
          <a:p>
            <a:pPr lvl="1"/>
            <a:r>
              <a:rPr lang="en-US" dirty="0"/>
              <a:t>Permanent and </a:t>
            </a:r>
            <a:r>
              <a:rPr lang="en-US" dirty="0" smtClean="0"/>
              <a:t>Temporary</a:t>
            </a:r>
          </a:p>
          <a:p>
            <a:pPr lvl="1"/>
            <a:endParaRPr lang="en-US" dirty="0"/>
          </a:p>
          <a:p>
            <a:r>
              <a:rPr lang="en-US" b="1" dirty="0" smtClean="0"/>
              <a:t>PeopleAdmin</a:t>
            </a:r>
            <a:r>
              <a:rPr lang="en-US" dirty="0" smtClean="0"/>
              <a:t>: Effective </a:t>
            </a:r>
            <a:r>
              <a:rPr lang="en-US" dirty="0"/>
              <a:t>January 27, 2016 EOC will no longer approve postings, interims, hiring </a:t>
            </a:r>
            <a:r>
              <a:rPr lang="en-US" dirty="0" smtClean="0"/>
              <a:t>proposals</a:t>
            </a:r>
            <a:endParaRPr lang="en-US" dirty="0"/>
          </a:p>
          <a:p>
            <a:pPr lvl="1"/>
            <a:r>
              <a:rPr lang="en-US" dirty="0"/>
              <a:t>EOC will continue to </a:t>
            </a:r>
            <a:r>
              <a:rPr lang="en-US" dirty="0" smtClean="0"/>
              <a:t>approve all Waiver </a:t>
            </a:r>
            <a:r>
              <a:rPr lang="en-US" dirty="0"/>
              <a:t>requests </a:t>
            </a:r>
          </a:p>
          <a:p>
            <a:endParaRPr lang="en-US" dirty="0"/>
          </a:p>
          <a:p>
            <a:r>
              <a:rPr lang="en-US" b="1" dirty="0" err="1" smtClean="0"/>
              <a:t>ConnectCarolina</a:t>
            </a:r>
            <a:r>
              <a:rPr lang="en-US" dirty="0" smtClean="0"/>
              <a:t>: Effective </a:t>
            </a:r>
            <a:r>
              <a:rPr lang="en-US" dirty="0"/>
              <a:t>January 27, 2016 EOC will be removed from the approval workflow for </a:t>
            </a:r>
            <a:r>
              <a:rPr lang="en-US" dirty="0" smtClean="0"/>
              <a:t>Hire </a:t>
            </a:r>
            <a:r>
              <a:rPr lang="en-US" dirty="0"/>
              <a:t>actions</a:t>
            </a:r>
          </a:p>
          <a:p>
            <a:endParaRPr lang="en-US" dirty="0"/>
          </a:p>
          <a:p>
            <a:endParaRPr lang="en-US" dirty="0" smtClean="0"/>
          </a:p>
          <a:p>
            <a:endParaRPr lang="en-US" dirty="0" smtClean="0"/>
          </a:p>
        </p:txBody>
      </p:sp>
      <p:sp>
        <p:nvSpPr>
          <p:cNvPr id="5" name="Text Placeholder 4"/>
          <p:cNvSpPr>
            <a:spLocks noGrp="1"/>
          </p:cNvSpPr>
          <p:nvPr>
            <p:ph type="body" idx="14"/>
          </p:nvPr>
        </p:nvSpPr>
        <p:spPr/>
        <p:txBody>
          <a:bodyPr/>
          <a:lstStyle/>
          <a:p>
            <a:r>
              <a:rPr lang="en-US" dirty="0" smtClean="0"/>
              <a:t>Recruitment and Hiring Changes</a:t>
            </a:r>
            <a:endParaRPr lang="en-US" dirty="0"/>
          </a:p>
        </p:txBody>
      </p:sp>
    </p:spTree>
    <p:extLst>
      <p:ext uri="{BB962C8B-B14F-4D97-AF65-F5344CB8AC3E}">
        <p14:creationId xmlns:p14="http://schemas.microsoft.com/office/powerpoint/2010/main" val="3927375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mtClean="0"/>
              <a:t>PA and CC Workflow Changes</a:t>
            </a:r>
            <a:endParaRPr lang="en-US" dirty="0"/>
          </a:p>
        </p:txBody>
      </p:sp>
      <p:sp>
        <p:nvSpPr>
          <p:cNvPr id="4" name="Text Placeholder 3"/>
          <p:cNvSpPr>
            <a:spLocks noGrp="1"/>
          </p:cNvSpPr>
          <p:nvPr>
            <p:ph type="body" sz="quarter" idx="14"/>
          </p:nvPr>
        </p:nvSpPr>
        <p:spPr/>
        <p:txBody>
          <a:bodyPr/>
          <a:lstStyle/>
          <a:p>
            <a:r>
              <a:rPr lang="en-US" b="1" dirty="0" smtClean="0"/>
              <a:t>PeopleAdmin Workflow </a:t>
            </a:r>
          </a:p>
          <a:p>
            <a:endParaRPr lang="en-US" dirty="0" smtClean="0"/>
          </a:p>
          <a:p>
            <a:pPr lvl="1"/>
            <a:r>
              <a:rPr lang="en-US" b="1" dirty="0" smtClean="0"/>
              <a:t>EPA/EHRA NF</a:t>
            </a:r>
            <a:r>
              <a:rPr lang="en-US" dirty="0" smtClean="0"/>
              <a:t>: Postings, interims, and hiring proposals will route to OHR Employment </a:t>
            </a:r>
          </a:p>
          <a:p>
            <a:pPr lvl="2"/>
            <a:r>
              <a:rPr lang="en-US" dirty="0" smtClean="0"/>
              <a:t>Hiring Proposals will continue to route to EPA NF Office</a:t>
            </a:r>
          </a:p>
          <a:p>
            <a:pPr lvl="1"/>
            <a:r>
              <a:rPr lang="en-US" b="1" dirty="0" smtClean="0"/>
              <a:t>Faculty</a:t>
            </a:r>
            <a:r>
              <a:rPr lang="en-US" dirty="0" smtClean="0"/>
              <a:t>: Postings, interims, and hiring proposals will route to Academic Personnel</a:t>
            </a:r>
          </a:p>
          <a:p>
            <a:pPr lvl="1"/>
            <a:r>
              <a:rPr lang="en-US" b="1" dirty="0" smtClean="0"/>
              <a:t>Postdoctoral Scholars</a:t>
            </a:r>
            <a:r>
              <a:rPr lang="en-US" dirty="0" smtClean="0"/>
              <a:t>: Postings and hiring proposals will route to VC Research</a:t>
            </a:r>
          </a:p>
        </p:txBody>
      </p:sp>
    </p:spTree>
    <p:extLst>
      <p:ext uri="{BB962C8B-B14F-4D97-AF65-F5344CB8AC3E}">
        <p14:creationId xmlns:p14="http://schemas.microsoft.com/office/powerpoint/2010/main" val="4180080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mtClean="0"/>
              <a:t>PA and CC Workflow Changes</a:t>
            </a:r>
            <a:endParaRPr lang="en-US" dirty="0"/>
          </a:p>
        </p:txBody>
      </p:sp>
      <p:sp>
        <p:nvSpPr>
          <p:cNvPr id="4" name="Text Placeholder 3"/>
          <p:cNvSpPr>
            <a:spLocks noGrp="1"/>
          </p:cNvSpPr>
          <p:nvPr>
            <p:ph type="body" sz="quarter" idx="14"/>
          </p:nvPr>
        </p:nvSpPr>
        <p:spPr/>
        <p:txBody>
          <a:bodyPr/>
          <a:lstStyle/>
          <a:p>
            <a:r>
              <a:rPr lang="en-US" b="1" dirty="0" err="1" smtClean="0"/>
              <a:t>ConnectCarolina</a:t>
            </a:r>
            <a:r>
              <a:rPr lang="en-US" b="1" dirty="0" smtClean="0"/>
              <a:t> Workflow</a:t>
            </a:r>
          </a:p>
          <a:p>
            <a:endParaRPr lang="en-US" dirty="0" smtClean="0"/>
          </a:p>
          <a:p>
            <a:pPr lvl="1"/>
            <a:r>
              <a:rPr lang="en-US" dirty="0" smtClean="0"/>
              <a:t>EOC will no longer approve Hire </a:t>
            </a:r>
            <a:r>
              <a:rPr lang="en-US" dirty="0" err="1" smtClean="0"/>
              <a:t>ePARs</a:t>
            </a:r>
            <a:endParaRPr lang="en-US" dirty="0" smtClean="0"/>
          </a:p>
          <a:p>
            <a:pPr lvl="1"/>
            <a:r>
              <a:rPr lang="en-US" dirty="0" smtClean="0"/>
              <a:t>All EPA/EHRA NF Hires </a:t>
            </a:r>
            <a:r>
              <a:rPr lang="en-US" dirty="0" err="1" smtClean="0"/>
              <a:t>ePARs</a:t>
            </a:r>
            <a:r>
              <a:rPr lang="en-US" dirty="0" smtClean="0"/>
              <a:t> will continue to route to EPA NF Office</a:t>
            </a:r>
          </a:p>
          <a:p>
            <a:pPr lvl="2"/>
            <a:r>
              <a:rPr lang="en-US" dirty="0" smtClean="0"/>
              <a:t>EPA Hire </a:t>
            </a:r>
            <a:r>
              <a:rPr lang="en-US" dirty="0" err="1" smtClean="0"/>
              <a:t>ePARs</a:t>
            </a:r>
            <a:r>
              <a:rPr lang="en-US" dirty="0" smtClean="0"/>
              <a:t> will not route to OHR Employment</a:t>
            </a:r>
          </a:p>
          <a:p>
            <a:pPr lvl="1"/>
            <a:r>
              <a:rPr lang="en-US" dirty="0" smtClean="0"/>
              <a:t>All Faculty Hire </a:t>
            </a:r>
            <a:r>
              <a:rPr lang="en-US" dirty="0" err="1" smtClean="0"/>
              <a:t>ePARs</a:t>
            </a:r>
            <a:r>
              <a:rPr lang="en-US" dirty="0" smtClean="0"/>
              <a:t> will route to Academic Personnel, except Faculty Zero Base Rate (CWR)</a:t>
            </a:r>
          </a:p>
          <a:p>
            <a:pPr lvl="1"/>
            <a:r>
              <a:rPr lang="en-US" dirty="0" smtClean="0"/>
              <a:t>All Post Doc Hires will route to VC Research</a:t>
            </a:r>
          </a:p>
          <a:p>
            <a:pPr lvl="1"/>
            <a:r>
              <a:rPr lang="en-US" dirty="0" smtClean="0"/>
              <a:t>Other </a:t>
            </a:r>
            <a:r>
              <a:rPr lang="en-US" dirty="0" err="1" smtClean="0"/>
              <a:t>ePAR</a:t>
            </a:r>
            <a:r>
              <a:rPr lang="en-US" dirty="0" smtClean="0"/>
              <a:t> routing will not be impacted</a:t>
            </a:r>
            <a:endParaRPr lang="en-US" dirty="0"/>
          </a:p>
        </p:txBody>
      </p:sp>
    </p:spTree>
    <p:extLst>
      <p:ext uri="{BB962C8B-B14F-4D97-AF65-F5344CB8AC3E}">
        <p14:creationId xmlns:p14="http://schemas.microsoft.com/office/powerpoint/2010/main" val="3896608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EPA/EHRA Recruitment Transition</a:t>
            </a:r>
            <a:endParaRPr lang="en-US" dirty="0"/>
          </a:p>
        </p:txBody>
      </p:sp>
      <p:sp>
        <p:nvSpPr>
          <p:cNvPr id="4" name="Text Placeholder 3"/>
          <p:cNvSpPr>
            <a:spLocks noGrp="1"/>
          </p:cNvSpPr>
          <p:nvPr>
            <p:ph type="body" sz="quarter" idx="14"/>
          </p:nvPr>
        </p:nvSpPr>
        <p:spPr/>
        <p:txBody>
          <a:bodyPr/>
          <a:lstStyle/>
          <a:p>
            <a:r>
              <a:rPr lang="en-US" b="1" dirty="0" smtClean="0"/>
              <a:t>OHR Employment staff</a:t>
            </a:r>
          </a:p>
          <a:p>
            <a:endParaRPr lang="en-US" sz="2000" b="1" dirty="0" smtClean="0"/>
          </a:p>
          <a:p>
            <a:pPr lvl="1"/>
            <a:r>
              <a:rPr lang="en-US" dirty="0" smtClean="0"/>
              <a:t>Additional two new Employment Consultant (EC) positions</a:t>
            </a:r>
          </a:p>
          <a:p>
            <a:pPr lvl="1"/>
            <a:r>
              <a:rPr lang="en-US" dirty="0" smtClean="0"/>
              <a:t>EC assignments will be changing as part of the transition</a:t>
            </a:r>
          </a:p>
          <a:p>
            <a:pPr lvl="1"/>
            <a:r>
              <a:rPr lang="en-US" dirty="0" smtClean="0"/>
              <a:t>Updated EC assignments will be distributed in upcoming communication</a:t>
            </a:r>
          </a:p>
          <a:p>
            <a:pPr lvl="1"/>
            <a:r>
              <a:rPr lang="en-US" b="1" dirty="0" smtClean="0"/>
              <a:t>Reminder</a:t>
            </a:r>
            <a:r>
              <a:rPr lang="en-US" dirty="0" smtClean="0"/>
              <a:t>: select your assigned Employment Consultant from list when submitting postings, pre-interview and interim pools, and hiring proposals</a:t>
            </a:r>
          </a:p>
        </p:txBody>
      </p:sp>
    </p:spTree>
    <p:extLst>
      <p:ext uri="{BB962C8B-B14F-4D97-AF65-F5344CB8AC3E}">
        <p14:creationId xmlns:p14="http://schemas.microsoft.com/office/powerpoint/2010/main" val="1482669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Online Help</a:t>
            </a:r>
            <a:endParaRPr lang="en-US" dirty="0"/>
          </a:p>
        </p:txBody>
      </p:sp>
      <p:sp>
        <p:nvSpPr>
          <p:cNvPr id="4" name="Content Placeholder 3"/>
          <p:cNvSpPr>
            <a:spLocks noGrp="1"/>
          </p:cNvSpPr>
          <p:nvPr>
            <p:ph sz="quarter" idx="14"/>
          </p:nvPr>
        </p:nvSpPr>
        <p:spPr/>
        <p:txBody>
          <a:bodyPr/>
          <a:lstStyle/>
          <a:p>
            <a:r>
              <a:rPr lang="en-US" dirty="0" smtClean="0"/>
              <a:t>Anita Collins</a:t>
            </a:r>
            <a:endParaRPr lang="en-US" dirty="0"/>
          </a:p>
        </p:txBody>
      </p:sp>
      <p:sp>
        <p:nvSpPr>
          <p:cNvPr id="5" name="Content Placeholder 4"/>
          <p:cNvSpPr>
            <a:spLocks noGrp="1"/>
          </p:cNvSpPr>
          <p:nvPr>
            <p:ph sz="quarter" idx="15"/>
          </p:nvPr>
        </p:nvSpPr>
        <p:spPr>
          <a:xfrm>
            <a:off x="1981200" y="4191000"/>
            <a:ext cx="5715000" cy="609600"/>
          </a:xfrm>
        </p:spPr>
        <p:txBody>
          <a:bodyPr/>
          <a:lstStyle/>
          <a:p>
            <a:r>
              <a:rPr lang="en-US" dirty="0" err="1" smtClean="0"/>
              <a:t>ConnectCarolina</a:t>
            </a:r>
            <a:r>
              <a:rPr lang="en-US" dirty="0" smtClean="0"/>
              <a:t> Change Management Lead</a:t>
            </a:r>
            <a:endParaRPr lang="en-US" dirty="0"/>
          </a:p>
        </p:txBody>
      </p:sp>
    </p:spTree>
    <p:extLst>
      <p:ext uri="{BB962C8B-B14F-4D97-AF65-F5344CB8AC3E}">
        <p14:creationId xmlns:p14="http://schemas.microsoft.com/office/powerpoint/2010/main" val="1213430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Online Help:  </a:t>
            </a:r>
            <a:r>
              <a:rPr lang="en-US" dirty="0" smtClean="0">
                <a:solidFill>
                  <a:srgbClr val="0070C0"/>
                </a:solidFill>
              </a:rPr>
              <a:t>Where can I find it?</a:t>
            </a:r>
            <a:endParaRPr lang="en-US" dirty="0">
              <a:solidFill>
                <a:srgbClr val="0070C0"/>
              </a:solidFill>
            </a:endParaRPr>
          </a:p>
        </p:txBody>
      </p:sp>
      <p:sp>
        <p:nvSpPr>
          <p:cNvPr id="5" name="Text Placeholder 4"/>
          <p:cNvSpPr>
            <a:spLocks noGrp="1"/>
          </p:cNvSpPr>
          <p:nvPr>
            <p:ph type="body" sz="quarter" idx="14"/>
          </p:nvPr>
        </p:nvSpPr>
        <p:spPr>
          <a:xfrm>
            <a:off x="1676400" y="2057400"/>
            <a:ext cx="7010400" cy="3962400"/>
          </a:xfrm>
        </p:spPr>
        <p:txBody>
          <a:bodyPr/>
          <a:lstStyle/>
          <a:p>
            <a:pPr marL="0" indent="0">
              <a:buNone/>
            </a:pPr>
            <a:r>
              <a:rPr lang="en-US" sz="3200" dirty="0" smtClean="0"/>
              <a:t>All the content in all the ConnectCarolina training guides (all the step-by-step instructions), in a searchable form</a:t>
            </a:r>
          </a:p>
          <a:p>
            <a:pPr marL="0" indent="0">
              <a:buNone/>
            </a:pPr>
            <a:endParaRPr lang="en-US" sz="3200" dirty="0"/>
          </a:p>
          <a:p>
            <a:pPr marL="0" indent="0">
              <a:buNone/>
            </a:pPr>
            <a:r>
              <a:rPr lang="en-US" sz="3200" dirty="0" smtClean="0"/>
              <a:t>Updated on Fridays</a:t>
            </a:r>
            <a:endParaRPr lang="en-US" sz="3200" dirty="0"/>
          </a:p>
        </p:txBody>
      </p:sp>
    </p:spTree>
    <p:extLst>
      <p:ext uri="{BB962C8B-B14F-4D97-AF65-F5344CB8AC3E}">
        <p14:creationId xmlns:p14="http://schemas.microsoft.com/office/powerpoint/2010/main" val="723140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Online Help:  </a:t>
            </a:r>
            <a:r>
              <a:rPr lang="en-US" dirty="0">
                <a:solidFill>
                  <a:srgbClr val="0070C0"/>
                </a:solidFill>
              </a:rPr>
              <a:t>Where can I find it?</a:t>
            </a:r>
          </a:p>
        </p:txBody>
      </p:sp>
      <p:sp>
        <p:nvSpPr>
          <p:cNvPr id="8" name="Content Placeholder 7"/>
          <p:cNvSpPr>
            <a:spLocks noGrp="1"/>
          </p:cNvSpPr>
          <p:nvPr>
            <p:ph idx="1"/>
          </p:nvPr>
        </p:nvSpPr>
        <p:spPr>
          <a:xfrm>
            <a:off x="461963" y="2004926"/>
            <a:ext cx="8256587" cy="4091074"/>
          </a:xfrm>
        </p:spPr>
        <p:txBody>
          <a:bodyPr/>
          <a:lstStyle/>
          <a:p>
            <a:pPr marL="457200" indent="-457200">
              <a:buFont typeface="+mj-lt"/>
              <a:buAutoNum type="alphaUcPeriod"/>
            </a:pPr>
            <a:r>
              <a:rPr lang="en-US" dirty="0" smtClean="0"/>
              <a:t>On the CCInfo.unc.edu website</a:t>
            </a:r>
          </a:p>
          <a:p>
            <a:pPr marL="457200" indent="-457200">
              <a:buFont typeface="+mj-lt"/>
              <a:buAutoNum type="alphaUcPeriod"/>
            </a:pPr>
            <a:r>
              <a:rPr lang="en-US" dirty="0"/>
              <a:t>Inside ConnectCarolina</a:t>
            </a:r>
          </a:p>
          <a:p>
            <a:pPr marL="0" indent="0">
              <a:buNone/>
            </a:pPr>
            <a:endParaRPr lang="en-US" dirty="0"/>
          </a:p>
        </p:txBody>
      </p:sp>
      <p:sp>
        <p:nvSpPr>
          <p:cNvPr id="5" name="Text Placeholder 4"/>
          <p:cNvSpPr>
            <a:spLocks noGrp="1"/>
          </p:cNvSpPr>
          <p:nvPr>
            <p:ph type="body" idx="14"/>
          </p:nvPr>
        </p:nvSpPr>
        <p:spPr/>
        <p:txBody>
          <a:bodyPr/>
          <a:lstStyle/>
          <a:p>
            <a:r>
              <a:rPr lang="en-US" dirty="0" smtClean="0"/>
              <a:t>You can find it two places:</a:t>
            </a:r>
            <a:endParaRPr lang="en-US" dirty="0"/>
          </a:p>
        </p:txBody>
      </p:sp>
    </p:spTree>
    <p:extLst>
      <p:ext uri="{BB962C8B-B14F-4D97-AF65-F5344CB8AC3E}">
        <p14:creationId xmlns:p14="http://schemas.microsoft.com/office/powerpoint/2010/main" val="760075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Online Help:  </a:t>
            </a:r>
            <a:r>
              <a:rPr lang="en-US" dirty="0">
                <a:solidFill>
                  <a:srgbClr val="0070C0"/>
                </a:solidFill>
              </a:rPr>
              <a:t>Where can I find it?</a:t>
            </a:r>
          </a:p>
        </p:txBody>
      </p:sp>
      <p:sp>
        <p:nvSpPr>
          <p:cNvPr id="8" name="Content Placeholder 7"/>
          <p:cNvSpPr>
            <a:spLocks noGrp="1"/>
          </p:cNvSpPr>
          <p:nvPr>
            <p:ph idx="1"/>
          </p:nvPr>
        </p:nvSpPr>
        <p:spPr/>
        <p:txBody>
          <a:bodyPr/>
          <a:lstStyle/>
          <a:p>
            <a:r>
              <a:rPr lang="en-US" dirty="0" smtClean="0"/>
              <a:t>Go to the Training &gt; </a:t>
            </a:r>
            <a:r>
              <a:rPr lang="en-US" b="1" dirty="0" smtClean="0"/>
              <a:t>Resource Documents </a:t>
            </a:r>
            <a:r>
              <a:rPr lang="en-US" dirty="0" smtClean="0"/>
              <a:t>page</a:t>
            </a:r>
          </a:p>
          <a:p>
            <a:endParaRPr lang="en-US" dirty="0"/>
          </a:p>
          <a:p>
            <a:endParaRPr lang="en-US" dirty="0" smtClean="0"/>
          </a:p>
          <a:p>
            <a:endParaRPr lang="en-US" dirty="0"/>
          </a:p>
          <a:p>
            <a:endParaRPr lang="en-US" dirty="0" smtClean="0"/>
          </a:p>
          <a:p>
            <a:endParaRPr lang="en-US" dirty="0" smtClean="0"/>
          </a:p>
          <a:p>
            <a:r>
              <a:rPr lang="en-US" dirty="0" smtClean="0"/>
              <a:t>It’s called “ConnectCarolina Actions for HR Representatives”—use the </a:t>
            </a:r>
            <a:r>
              <a:rPr lang="en-US" b="1" dirty="0" smtClean="0">
                <a:solidFill>
                  <a:srgbClr val="0070C0"/>
                </a:solidFill>
              </a:rPr>
              <a:t>second search box </a:t>
            </a:r>
            <a:r>
              <a:rPr lang="en-US" dirty="0" smtClean="0"/>
              <a:t>to search for </a:t>
            </a:r>
            <a:r>
              <a:rPr lang="en-US" b="1" dirty="0" smtClean="0"/>
              <a:t>ConnectCarolina Actions</a:t>
            </a:r>
          </a:p>
          <a:p>
            <a:endParaRPr lang="en-US" dirty="0"/>
          </a:p>
        </p:txBody>
      </p:sp>
      <p:sp>
        <p:nvSpPr>
          <p:cNvPr id="5" name="Text Placeholder 4"/>
          <p:cNvSpPr>
            <a:spLocks noGrp="1"/>
          </p:cNvSpPr>
          <p:nvPr>
            <p:ph type="body" idx="14"/>
          </p:nvPr>
        </p:nvSpPr>
        <p:spPr/>
        <p:txBody>
          <a:bodyPr/>
          <a:lstStyle/>
          <a:p>
            <a:r>
              <a:rPr lang="en-US" dirty="0" smtClean="0"/>
              <a:t>A.  On the ccinfo.unc.edu website </a:t>
            </a:r>
            <a:endParaRPr lang="en-US" dirty="0"/>
          </a:p>
        </p:txBody>
      </p:sp>
      <p:pic>
        <p:nvPicPr>
          <p:cNvPr id="3" name="Picture 2"/>
          <p:cNvPicPr>
            <a:picLocks noChangeAspect="1"/>
          </p:cNvPicPr>
          <p:nvPr/>
        </p:nvPicPr>
        <p:blipFill>
          <a:blip r:embed="rId2"/>
          <a:stretch>
            <a:fillRect/>
          </a:stretch>
        </p:blipFill>
        <p:spPr>
          <a:xfrm>
            <a:off x="914400" y="2324504"/>
            <a:ext cx="6858000" cy="2423410"/>
          </a:xfrm>
          <a:prstGeom prst="rect">
            <a:avLst/>
          </a:prstGeom>
          <a:ln>
            <a:solidFill>
              <a:schemeClr val="bg1">
                <a:lumMod val="85000"/>
              </a:schemeClr>
            </a:solidFill>
          </a:ln>
        </p:spPr>
      </p:pic>
      <p:sp>
        <p:nvSpPr>
          <p:cNvPr id="6" name="Rounded Rectangle 5"/>
          <p:cNvSpPr/>
          <p:nvPr/>
        </p:nvSpPr>
        <p:spPr>
          <a:xfrm>
            <a:off x="4953000" y="4038600"/>
            <a:ext cx="2286000" cy="675390"/>
          </a:xfrm>
          <a:prstGeom prst="roundRect">
            <a:avLst/>
          </a:prstGeom>
          <a:noFill/>
          <a:ln w="53975">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48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Agenda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99394926"/>
              </p:ext>
            </p:extLst>
          </p:nvPr>
        </p:nvGraphicFramePr>
        <p:xfrm>
          <a:off x="381000" y="838200"/>
          <a:ext cx="8153401" cy="5473984"/>
        </p:xfrm>
        <a:graphic>
          <a:graphicData uri="http://schemas.openxmlformats.org/drawingml/2006/table">
            <a:tbl>
              <a:tblPr firstRow="1" bandRow="1">
                <a:tableStyleId>{5C22544A-7EE6-4342-B048-85BDC9FD1C3A}</a:tableStyleId>
              </a:tblPr>
              <a:tblGrid>
                <a:gridCol w="3810000"/>
                <a:gridCol w="2814638"/>
                <a:gridCol w="1528763"/>
              </a:tblGrid>
              <a:tr h="581378">
                <a:tc>
                  <a:txBody>
                    <a:bodyPr/>
                    <a:lstStyle/>
                    <a:p>
                      <a:pPr algn="ctr"/>
                      <a:r>
                        <a:rPr lang="en-US" sz="2800" dirty="0" smtClean="0"/>
                        <a:t>Topic</a:t>
                      </a:r>
                      <a:endParaRPr lang="en-US" sz="2800" dirty="0"/>
                    </a:p>
                  </a:txBody>
                  <a:tcPr/>
                </a:tc>
                <a:tc>
                  <a:txBody>
                    <a:bodyPr/>
                    <a:lstStyle/>
                    <a:p>
                      <a:pPr algn="ctr"/>
                      <a:r>
                        <a:rPr lang="en-US" sz="2800" dirty="0" smtClean="0"/>
                        <a:t>Presenter</a:t>
                      </a:r>
                      <a:endParaRPr lang="en-US" sz="2800" dirty="0"/>
                    </a:p>
                  </a:txBody>
                  <a:tcPr/>
                </a:tc>
                <a:tc>
                  <a:txBody>
                    <a:bodyPr/>
                    <a:lstStyle/>
                    <a:p>
                      <a:pPr algn="ctr"/>
                      <a:r>
                        <a:rPr lang="en-US" sz="2800" dirty="0" smtClean="0"/>
                        <a:t>Time</a:t>
                      </a:r>
                      <a:endParaRPr lang="en-US" sz="2800" dirty="0"/>
                    </a:p>
                  </a:txBody>
                  <a:tcPr/>
                </a:tc>
              </a:tr>
              <a:tr h="581378">
                <a:tc>
                  <a:txBody>
                    <a:bodyPr/>
                    <a:lstStyle/>
                    <a:p>
                      <a:r>
                        <a:rPr lang="en-US" sz="2400" dirty="0" smtClean="0"/>
                        <a:t>Effort Reporting</a:t>
                      </a:r>
                      <a:endParaRPr lang="en-US" sz="2400" dirty="0"/>
                    </a:p>
                  </a:txBody>
                  <a:tcPr/>
                </a:tc>
                <a:tc>
                  <a:txBody>
                    <a:bodyPr/>
                    <a:lstStyle/>
                    <a:p>
                      <a:r>
                        <a:rPr lang="en-US" sz="2400" dirty="0" smtClean="0"/>
                        <a:t>Marty Bergerson</a:t>
                      </a:r>
                      <a:endParaRPr lang="en-US" sz="2400" dirty="0"/>
                    </a:p>
                  </a:txBody>
                  <a:tcPr/>
                </a:tc>
                <a:tc>
                  <a:txBody>
                    <a:bodyPr/>
                    <a:lstStyle/>
                    <a:p>
                      <a:r>
                        <a:rPr lang="en-US" sz="2400" dirty="0" smtClean="0"/>
                        <a:t>5 min</a:t>
                      </a:r>
                      <a:endParaRPr lang="en-US" sz="2400" dirty="0"/>
                    </a:p>
                  </a:txBody>
                  <a:tcPr/>
                </a:tc>
              </a:tr>
              <a:tr h="581378">
                <a:tc>
                  <a:txBody>
                    <a:bodyPr/>
                    <a:lstStyle/>
                    <a:p>
                      <a:r>
                        <a:rPr lang="en-US" sz="2400" dirty="0" smtClean="0"/>
                        <a:t>Retroactive Pay </a:t>
                      </a:r>
                      <a:endParaRPr lang="en-US" sz="2400" dirty="0"/>
                    </a:p>
                  </a:txBody>
                  <a:tcPr/>
                </a:tc>
                <a:tc>
                  <a:txBody>
                    <a:bodyPr/>
                    <a:lstStyle/>
                    <a:p>
                      <a:r>
                        <a:rPr lang="en-US" sz="2400" dirty="0" smtClean="0"/>
                        <a:t>Corrie Mimms</a:t>
                      </a:r>
                      <a:endParaRPr lang="en-US" sz="2400" dirty="0"/>
                    </a:p>
                  </a:txBody>
                  <a:tcPr/>
                </a:tc>
                <a:tc>
                  <a:txBody>
                    <a:bodyPr/>
                    <a:lstStyle/>
                    <a:p>
                      <a:r>
                        <a:rPr lang="en-US" sz="2400" dirty="0" smtClean="0"/>
                        <a:t>5 </a:t>
                      </a:r>
                      <a:r>
                        <a:rPr lang="en-US" sz="2400" dirty="0" smtClean="0"/>
                        <a:t>min</a:t>
                      </a:r>
                      <a:endParaRPr lang="en-US" sz="2400" dirty="0"/>
                    </a:p>
                  </a:txBody>
                  <a:tcPr/>
                </a:tc>
              </a:tr>
              <a:tr h="581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EPA Recruitments and Hires</a:t>
                      </a:r>
                    </a:p>
                    <a:p>
                      <a:endParaRPr lang="en-US" sz="2400" dirty="0"/>
                    </a:p>
                  </a:txBody>
                  <a:tcPr/>
                </a:tc>
                <a:tc>
                  <a:txBody>
                    <a:bodyPr/>
                    <a:lstStyle/>
                    <a:p>
                      <a:r>
                        <a:rPr lang="en-US" sz="2400" dirty="0" smtClean="0"/>
                        <a:t>Corrie</a:t>
                      </a:r>
                      <a:endParaRPr lang="en-US" sz="2400" dirty="0"/>
                    </a:p>
                  </a:txBody>
                  <a:tcPr/>
                </a:tc>
                <a:tc>
                  <a:txBody>
                    <a:bodyPr/>
                    <a:lstStyle/>
                    <a:p>
                      <a:r>
                        <a:rPr lang="en-US" sz="2400" dirty="0" smtClean="0"/>
                        <a:t>5 </a:t>
                      </a:r>
                      <a:r>
                        <a:rPr lang="en-US" sz="2400" dirty="0" smtClean="0"/>
                        <a:t>min</a:t>
                      </a:r>
                      <a:endParaRPr lang="en-US" sz="2400" dirty="0"/>
                    </a:p>
                  </a:txBody>
                  <a:tcPr/>
                </a:tc>
              </a:tr>
              <a:tr h="581378">
                <a:tc>
                  <a:txBody>
                    <a:bodyPr/>
                    <a:lstStyle/>
                    <a:p>
                      <a:r>
                        <a:rPr lang="en-US" sz="2400" dirty="0" smtClean="0"/>
                        <a:t>Online Help</a:t>
                      </a:r>
                      <a:endParaRPr lang="en-US" sz="2400" dirty="0"/>
                    </a:p>
                  </a:txBody>
                  <a:tcPr/>
                </a:tc>
                <a:tc>
                  <a:txBody>
                    <a:bodyPr/>
                    <a:lstStyle/>
                    <a:p>
                      <a:r>
                        <a:rPr lang="en-US" sz="2400" dirty="0" smtClean="0"/>
                        <a:t>Anita Collins</a:t>
                      </a:r>
                      <a:endParaRPr lang="en-US" sz="2400" dirty="0"/>
                    </a:p>
                  </a:txBody>
                  <a:tcPr/>
                </a:tc>
                <a:tc>
                  <a:txBody>
                    <a:bodyPr/>
                    <a:lstStyle/>
                    <a:p>
                      <a:r>
                        <a:rPr lang="en-US" sz="2400" dirty="0" smtClean="0"/>
                        <a:t>15 </a:t>
                      </a:r>
                      <a:r>
                        <a:rPr lang="en-US" sz="2400" dirty="0" smtClean="0"/>
                        <a:t>min</a:t>
                      </a:r>
                      <a:endParaRPr lang="en-US" sz="2400" dirty="0"/>
                    </a:p>
                  </a:txBody>
                  <a:tcPr/>
                </a:tc>
              </a:tr>
              <a:tr h="581378">
                <a:tc>
                  <a:txBody>
                    <a:bodyPr/>
                    <a:lstStyle/>
                    <a:p>
                      <a:r>
                        <a:rPr lang="en-US" sz="2400" dirty="0" smtClean="0"/>
                        <a:t>Various HR Reminders</a:t>
                      </a:r>
                      <a:endParaRPr lang="en-US" sz="2400" dirty="0"/>
                    </a:p>
                  </a:txBody>
                  <a:tcPr/>
                </a:tc>
                <a:tc>
                  <a:txBody>
                    <a:bodyPr/>
                    <a:lstStyle/>
                    <a:p>
                      <a:r>
                        <a:rPr lang="en-US" sz="2400" dirty="0" smtClean="0"/>
                        <a:t>Corrie</a:t>
                      </a:r>
                      <a:endParaRPr lang="en-US" sz="2400" dirty="0"/>
                    </a:p>
                  </a:txBody>
                  <a:tcPr/>
                </a:tc>
                <a:tc>
                  <a:txBody>
                    <a:bodyPr/>
                    <a:lstStyle/>
                    <a:p>
                      <a:r>
                        <a:rPr lang="en-US" sz="2400" dirty="0" smtClean="0"/>
                        <a:t>10 min</a:t>
                      </a:r>
                      <a:endParaRPr lang="en-US" sz="2400" dirty="0"/>
                    </a:p>
                  </a:txBody>
                  <a:tcPr/>
                </a:tc>
              </a:tr>
              <a:tr h="581378">
                <a:tc>
                  <a:txBody>
                    <a:bodyPr/>
                    <a:lstStyle/>
                    <a:p>
                      <a:r>
                        <a:rPr lang="en-US" sz="2400" dirty="0" smtClean="0"/>
                        <a:t>PAAT Reminders</a:t>
                      </a:r>
                      <a:endParaRPr lang="en-US" sz="2400" dirty="0"/>
                    </a:p>
                  </a:txBody>
                  <a:tcPr/>
                </a:tc>
                <a:tc>
                  <a:txBody>
                    <a:bodyPr/>
                    <a:lstStyle/>
                    <a:p>
                      <a:r>
                        <a:rPr lang="en-US" sz="2400" dirty="0" smtClean="0"/>
                        <a:t>Brian Simet</a:t>
                      </a:r>
                      <a:endParaRPr lang="en-US" sz="2400" dirty="0"/>
                    </a:p>
                  </a:txBody>
                  <a:tcPr/>
                </a:tc>
                <a:tc>
                  <a:txBody>
                    <a:bodyPr/>
                    <a:lstStyle/>
                    <a:p>
                      <a:r>
                        <a:rPr lang="en-US" sz="2400" dirty="0" smtClean="0"/>
                        <a:t>5 min</a:t>
                      </a:r>
                      <a:endParaRPr lang="en-US" sz="2400" dirty="0"/>
                    </a:p>
                  </a:txBody>
                  <a:tcPr/>
                </a:tc>
              </a:tr>
              <a:tr h="581378">
                <a:tc>
                  <a:txBody>
                    <a:bodyPr/>
                    <a:lstStyle/>
                    <a:p>
                      <a:r>
                        <a:rPr lang="en-US" sz="2400" dirty="0" smtClean="0"/>
                        <a:t>Online Tax Forms Reminder</a:t>
                      </a:r>
                      <a:endParaRPr lang="en-US" sz="2400" dirty="0"/>
                    </a:p>
                  </a:txBody>
                  <a:tcPr/>
                </a:tc>
                <a:tc>
                  <a:txBody>
                    <a:bodyPr/>
                    <a:lstStyle/>
                    <a:p>
                      <a:r>
                        <a:rPr lang="en-US" sz="2400" dirty="0" smtClean="0"/>
                        <a:t>Brian</a:t>
                      </a:r>
                      <a:endParaRPr lang="en-US" sz="2400" dirty="0"/>
                    </a:p>
                  </a:txBody>
                  <a:tcPr/>
                </a:tc>
                <a:tc>
                  <a:txBody>
                    <a:bodyPr/>
                    <a:lstStyle/>
                    <a:p>
                      <a:r>
                        <a:rPr lang="en-US" sz="2400" dirty="0" smtClean="0"/>
                        <a:t>5 min</a:t>
                      </a:r>
                      <a:endParaRPr lang="en-US" sz="2400" dirty="0"/>
                    </a:p>
                  </a:txBody>
                  <a:tcPr/>
                </a:tc>
              </a:tr>
              <a:tr h="581378">
                <a:tc>
                  <a:txBody>
                    <a:bodyPr/>
                    <a:lstStyle/>
                    <a:p>
                      <a:r>
                        <a:rPr lang="en-US" sz="2400" dirty="0" smtClean="0"/>
                        <a:t>Questions</a:t>
                      </a:r>
                      <a:endParaRPr lang="en-US" sz="2400" dirty="0"/>
                    </a:p>
                  </a:txBody>
                  <a:tcPr/>
                </a:tc>
                <a:tc>
                  <a:txBody>
                    <a:bodyPr/>
                    <a:lstStyle/>
                    <a:p>
                      <a:endParaRPr lang="en-US" sz="2400" dirty="0"/>
                    </a:p>
                  </a:txBody>
                  <a:tcPr/>
                </a:tc>
                <a:tc>
                  <a:txBody>
                    <a:bodyPr/>
                    <a:lstStyle/>
                    <a:p>
                      <a:r>
                        <a:rPr lang="en-US" sz="2400" dirty="0" smtClean="0"/>
                        <a:t>10 min</a:t>
                      </a:r>
                      <a:endParaRPr lang="en-US" sz="2400" dirty="0"/>
                    </a:p>
                  </a:txBody>
                  <a:tcPr/>
                </a:tc>
              </a:tr>
            </a:tbl>
          </a:graphicData>
        </a:graphic>
      </p:graphicFrame>
    </p:spTree>
    <p:extLst>
      <p:ext uri="{BB962C8B-B14F-4D97-AF65-F5344CB8AC3E}">
        <p14:creationId xmlns:p14="http://schemas.microsoft.com/office/powerpoint/2010/main" val="4039233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Online Help:  Where Is It?</a:t>
            </a:r>
            <a:endParaRPr lang="en-US" dirty="0"/>
          </a:p>
        </p:txBody>
      </p:sp>
      <p:sp>
        <p:nvSpPr>
          <p:cNvPr id="7" name="Rectangle 6"/>
          <p:cNvSpPr/>
          <p:nvPr/>
        </p:nvSpPr>
        <p:spPr>
          <a:xfrm>
            <a:off x="76200" y="76200"/>
            <a:ext cx="8915400" cy="67818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838200" y="228600"/>
            <a:ext cx="7620000" cy="6525296"/>
          </a:xfrm>
          <a:prstGeom prst="rect">
            <a:avLst/>
          </a:prstGeom>
          <a:ln>
            <a:solidFill>
              <a:schemeClr val="bg1">
                <a:lumMod val="85000"/>
              </a:schemeClr>
            </a:solidFill>
          </a:ln>
        </p:spPr>
      </p:pic>
      <p:sp>
        <p:nvSpPr>
          <p:cNvPr id="3" name="Oval 2"/>
          <p:cNvSpPr/>
          <p:nvPr/>
        </p:nvSpPr>
        <p:spPr>
          <a:xfrm>
            <a:off x="6477000" y="5867400"/>
            <a:ext cx="2209800" cy="457200"/>
          </a:xfrm>
          <a:prstGeom prst="ellipse">
            <a:avLst/>
          </a:prstGeom>
          <a:noFill/>
          <a:ln w="44450">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y 4"/>
          <p:cNvSpPr/>
          <p:nvPr/>
        </p:nvSpPr>
        <p:spPr>
          <a:xfrm>
            <a:off x="6893954" y="914400"/>
            <a:ext cx="1219200" cy="1066800"/>
          </a:xfrm>
          <a:prstGeom prst="mathMultiply">
            <a:avLst/>
          </a:prstGeom>
          <a:solidFill>
            <a:srgbClr val="F79646"/>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4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750"/>
                                        <p:tgtEl>
                                          <p:spTgt spid="3"/>
                                        </p:tgtEl>
                                      </p:cBhvr>
                                    </p:animEffect>
                                  </p:childTnLst>
                                </p:cTn>
                              </p:par>
                              <p:par>
                                <p:cTn id="12" presetID="1" presetClass="exit"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2" presetClass="exit" presetSubtype="1" fill="hold" nodeType="withEffect">
                                  <p:stCondLst>
                                    <p:cond delay="0"/>
                                  </p:stCondLst>
                                  <p:childTnLst>
                                    <p:anim calcmode="lin" valueType="num">
                                      <p:cBhvr additive="base">
                                        <p:cTn id="19" dur="1000"/>
                                        <p:tgtEl>
                                          <p:spTgt spid="2"/>
                                        </p:tgtEl>
                                        <p:attrNameLst>
                                          <p:attrName>ppt_x</p:attrName>
                                        </p:attrNameLst>
                                      </p:cBhvr>
                                      <p:tavLst>
                                        <p:tav tm="0">
                                          <p:val>
                                            <p:strVal val="ppt_x"/>
                                          </p:val>
                                        </p:tav>
                                        <p:tav tm="100000">
                                          <p:val>
                                            <p:strVal val="ppt_x"/>
                                          </p:val>
                                        </p:tav>
                                      </p:tavLst>
                                    </p:anim>
                                    <p:anim calcmode="lin" valueType="num">
                                      <p:cBhvr additive="base">
                                        <p:cTn id="20" dur="1000"/>
                                        <p:tgtEl>
                                          <p:spTgt spid="2"/>
                                        </p:tgtEl>
                                        <p:attrNameLst>
                                          <p:attrName>ppt_y</p:attrName>
                                        </p:attrNameLst>
                                      </p:cBhvr>
                                      <p:tavLst>
                                        <p:tav tm="0">
                                          <p:val>
                                            <p:strVal val="ppt_y"/>
                                          </p:val>
                                        </p:tav>
                                        <p:tav tm="100000">
                                          <p:val>
                                            <p:strVal val="0-ppt_h/2"/>
                                          </p:val>
                                        </p:tav>
                                      </p:tavLst>
                                    </p:anim>
                                    <p:set>
                                      <p:cBhvr>
                                        <p:cTn id="21"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Online Help:  </a:t>
            </a:r>
            <a:r>
              <a:rPr lang="en-US" dirty="0">
                <a:solidFill>
                  <a:srgbClr val="0070C0"/>
                </a:solidFill>
              </a:rPr>
              <a:t>Where can I find it?</a:t>
            </a:r>
          </a:p>
        </p:txBody>
      </p:sp>
      <p:sp>
        <p:nvSpPr>
          <p:cNvPr id="7" name="Rectangle 6"/>
          <p:cNvSpPr/>
          <p:nvPr/>
        </p:nvSpPr>
        <p:spPr>
          <a:xfrm>
            <a:off x="-19050" y="76200"/>
            <a:ext cx="8915400" cy="67818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685800" y="1631328"/>
            <a:ext cx="7877714" cy="3519143"/>
          </a:xfrm>
          <a:prstGeom prst="rect">
            <a:avLst/>
          </a:prstGeom>
          <a:ln>
            <a:solidFill>
              <a:schemeClr val="bg1">
                <a:lumMod val="85000"/>
              </a:schemeClr>
            </a:solidFill>
          </a:ln>
        </p:spPr>
      </p:pic>
      <p:sp>
        <p:nvSpPr>
          <p:cNvPr id="3" name="Oval 2"/>
          <p:cNvSpPr/>
          <p:nvPr/>
        </p:nvSpPr>
        <p:spPr>
          <a:xfrm>
            <a:off x="457200" y="2590800"/>
            <a:ext cx="2667000" cy="914400"/>
          </a:xfrm>
          <a:prstGeom prst="ellipse">
            <a:avLst/>
          </a:prstGeom>
          <a:noFill/>
          <a:ln w="44450">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28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Online Help:  </a:t>
            </a:r>
            <a:r>
              <a:rPr lang="en-US" dirty="0">
                <a:solidFill>
                  <a:srgbClr val="0070C0"/>
                </a:solidFill>
              </a:rPr>
              <a:t>Where can I find it?</a:t>
            </a:r>
          </a:p>
        </p:txBody>
      </p:sp>
      <p:sp>
        <p:nvSpPr>
          <p:cNvPr id="7" name="Rectangle 6"/>
          <p:cNvSpPr/>
          <p:nvPr/>
        </p:nvSpPr>
        <p:spPr>
          <a:xfrm>
            <a:off x="324276" y="22860"/>
            <a:ext cx="8915400" cy="67818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324276" y="1410010"/>
            <a:ext cx="8287950" cy="3009590"/>
          </a:xfrm>
          <a:prstGeom prst="rect">
            <a:avLst/>
          </a:prstGeom>
          <a:ln>
            <a:solidFill>
              <a:schemeClr val="bg1">
                <a:lumMod val="85000"/>
              </a:schemeClr>
            </a:solidFill>
          </a:ln>
        </p:spPr>
      </p:pic>
      <p:sp>
        <p:nvSpPr>
          <p:cNvPr id="3" name="Oval 2"/>
          <p:cNvSpPr/>
          <p:nvPr/>
        </p:nvSpPr>
        <p:spPr>
          <a:xfrm>
            <a:off x="5937250" y="3200400"/>
            <a:ext cx="2216150" cy="762000"/>
          </a:xfrm>
          <a:prstGeom prst="ellipse">
            <a:avLst/>
          </a:prstGeom>
          <a:noFill/>
          <a:ln w="44450">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968528" y="1981200"/>
            <a:ext cx="4276190" cy="4619048"/>
          </a:xfrm>
          <a:prstGeom prst="rect">
            <a:avLst/>
          </a:prstGeom>
          <a:ln>
            <a:solidFill>
              <a:schemeClr val="bg1">
                <a:lumMod val="85000"/>
              </a:schemeClr>
            </a:solidFill>
          </a:ln>
        </p:spPr>
      </p:pic>
    </p:spTree>
    <p:extLst>
      <p:ext uri="{BB962C8B-B14F-4D97-AF65-F5344CB8AC3E}">
        <p14:creationId xmlns:p14="http://schemas.microsoft.com/office/powerpoint/2010/main" val="415943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Online Help:  </a:t>
            </a:r>
            <a:r>
              <a:rPr lang="en-US" dirty="0">
                <a:solidFill>
                  <a:srgbClr val="0070C0"/>
                </a:solidFill>
              </a:rPr>
              <a:t>Where can I find it?</a:t>
            </a:r>
          </a:p>
        </p:txBody>
      </p:sp>
      <p:sp>
        <p:nvSpPr>
          <p:cNvPr id="7" name="Rectangle 6"/>
          <p:cNvSpPr/>
          <p:nvPr/>
        </p:nvSpPr>
        <p:spPr>
          <a:xfrm>
            <a:off x="-19050" y="11430"/>
            <a:ext cx="8915400" cy="67818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304800" y="1676400"/>
            <a:ext cx="8090024" cy="3581400"/>
          </a:xfrm>
          <a:prstGeom prst="rect">
            <a:avLst/>
          </a:prstGeom>
          <a:ln>
            <a:solidFill>
              <a:schemeClr val="bg1">
                <a:lumMod val="85000"/>
              </a:schemeClr>
            </a:solidFill>
          </a:ln>
        </p:spPr>
      </p:pic>
      <p:sp>
        <p:nvSpPr>
          <p:cNvPr id="3" name="Oval 2"/>
          <p:cNvSpPr/>
          <p:nvPr/>
        </p:nvSpPr>
        <p:spPr>
          <a:xfrm>
            <a:off x="1714500" y="4735882"/>
            <a:ext cx="2857500" cy="529225"/>
          </a:xfrm>
          <a:prstGeom prst="ellipse">
            <a:avLst/>
          </a:prstGeom>
          <a:noFill/>
          <a:ln w="44450">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26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Online Help:  </a:t>
            </a:r>
            <a:r>
              <a:rPr lang="en-US" dirty="0">
                <a:solidFill>
                  <a:srgbClr val="0070C0"/>
                </a:solidFill>
              </a:rPr>
              <a:t>Where can I find it?</a:t>
            </a:r>
          </a:p>
        </p:txBody>
      </p:sp>
      <p:pic>
        <p:nvPicPr>
          <p:cNvPr id="2" name="Picture 1"/>
          <p:cNvPicPr>
            <a:picLocks noChangeAspect="1"/>
          </p:cNvPicPr>
          <p:nvPr/>
        </p:nvPicPr>
        <p:blipFill>
          <a:blip r:embed="rId2"/>
          <a:stretch>
            <a:fillRect/>
          </a:stretch>
        </p:blipFill>
        <p:spPr>
          <a:xfrm>
            <a:off x="685800" y="1143000"/>
            <a:ext cx="7848600" cy="5515916"/>
          </a:xfrm>
          <a:prstGeom prst="rect">
            <a:avLst/>
          </a:prstGeom>
        </p:spPr>
      </p:pic>
    </p:spTree>
    <p:extLst>
      <p:ext uri="{BB962C8B-B14F-4D97-AF65-F5344CB8AC3E}">
        <p14:creationId xmlns:p14="http://schemas.microsoft.com/office/powerpoint/2010/main" val="668522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Online Help:  </a:t>
            </a:r>
            <a:r>
              <a:rPr lang="en-US" dirty="0">
                <a:solidFill>
                  <a:srgbClr val="0070C0"/>
                </a:solidFill>
              </a:rPr>
              <a:t>Where can I find it?</a:t>
            </a:r>
          </a:p>
        </p:txBody>
      </p:sp>
      <p:sp>
        <p:nvSpPr>
          <p:cNvPr id="8" name="Content Placeholder 7"/>
          <p:cNvSpPr>
            <a:spLocks noGrp="1"/>
          </p:cNvSpPr>
          <p:nvPr>
            <p:ph idx="1"/>
          </p:nvPr>
        </p:nvSpPr>
        <p:spPr/>
        <p:txBody>
          <a:bodyPr/>
          <a:lstStyle/>
          <a:p>
            <a:r>
              <a:rPr lang="en-US" dirty="0" smtClean="0"/>
              <a:t>Top right corner of most screens</a:t>
            </a:r>
          </a:p>
          <a:p>
            <a:endParaRPr lang="en-US" dirty="0"/>
          </a:p>
          <a:p>
            <a:endParaRPr lang="en-US" dirty="0" smtClean="0"/>
          </a:p>
          <a:p>
            <a:endParaRPr lang="en-US" dirty="0"/>
          </a:p>
          <a:p>
            <a:endParaRPr lang="en-US" dirty="0" smtClean="0"/>
          </a:p>
          <a:p>
            <a:endParaRPr lang="en-US" dirty="0"/>
          </a:p>
          <a:p>
            <a:endParaRPr lang="en-US" dirty="0" smtClean="0"/>
          </a:p>
          <a:p>
            <a:r>
              <a:rPr lang="en-US" b="1" dirty="0" smtClean="0">
                <a:solidFill>
                  <a:srgbClr val="00B050"/>
                </a:solidFill>
              </a:rPr>
              <a:t>EXCEPT</a:t>
            </a:r>
            <a:r>
              <a:rPr lang="en-US" dirty="0" smtClean="0">
                <a:solidFill>
                  <a:srgbClr val="00B050"/>
                </a:solidFill>
              </a:rPr>
              <a:t> </a:t>
            </a:r>
            <a:r>
              <a:rPr lang="en-US" dirty="0" smtClean="0"/>
              <a:t>the home page</a:t>
            </a:r>
            <a:endParaRPr lang="en-US" dirty="0"/>
          </a:p>
        </p:txBody>
      </p:sp>
      <p:sp>
        <p:nvSpPr>
          <p:cNvPr id="5" name="Text Placeholder 4"/>
          <p:cNvSpPr>
            <a:spLocks noGrp="1"/>
          </p:cNvSpPr>
          <p:nvPr>
            <p:ph type="body" idx="14"/>
          </p:nvPr>
        </p:nvSpPr>
        <p:spPr/>
        <p:txBody>
          <a:bodyPr/>
          <a:lstStyle/>
          <a:p>
            <a:r>
              <a:rPr lang="en-US" dirty="0" smtClean="0"/>
              <a:t>B.  Inside ConnectCarolina</a:t>
            </a:r>
            <a:endParaRPr lang="en-US" dirty="0"/>
          </a:p>
        </p:txBody>
      </p:sp>
      <p:pic>
        <p:nvPicPr>
          <p:cNvPr id="2" name="Picture 1"/>
          <p:cNvPicPr>
            <a:picLocks noChangeAspect="1"/>
          </p:cNvPicPr>
          <p:nvPr/>
        </p:nvPicPr>
        <p:blipFill rotWithShape="1">
          <a:blip r:embed="rId2"/>
          <a:srcRect l="21677" b="12844"/>
          <a:stretch/>
        </p:blipFill>
        <p:spPr>
          <a:xfrm>
            <a:off x="152400" y="2553104"/>
            <a:ext cx="8894068" cy="2247496"/>
          </a:xfrm>
          <a:prstGeom prst="rect">
            <a:avLst/>
          </a:prstGeom>
          <a:ln>
            <a:solidFill>
              <a:schemeClr val="bg1">
                <a:lumMod val="85000"/>
              </a:schemeClr>
            </a:solidFill>
          </a:ln>
        </p:spPr>
      </p:pic>
      <p:sp>
        <p:nvSpPr>
          <p:cNvPr id="7" name="Oval 6"/>
          <p:cNvSpPr/>
          <p:nvPr/>
        </p:nvSpPr>
        <p:spPr>
          <a:xfrm>
            <a:off x="6096000" y="3885747"/>
            <a:ext cx="1828800" cy="686253"/>
          </a:xfrm>
          <a:prstGeom prst="ellipse">
            <a:avLst/>
          </a:prstGeom>
          <a:noFill/>
          <a:ln w="44450">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28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Online Help:  </a:t>
            </a:r>
            <a:r>
              <a:rPr lang="en-US" dirty="0">
                <a:solidFill>
                  <a:srgbClr val="0070C0"/>
                </a:solidFill>
              </a:rPr>
              <a:t>Where can I find it?</a:t>
            </a:r>
          </a:p>
        </p:txBody>
      </p:sp>
      <p:pic>
        <p:nvPicPr>
          <p:cNvPr id="9" name="Picture 8"/>
          <p:cNvPicPr>
            <a:picLocks noChangeAspect="1"/>
          </p:cNvPicPr>
          <p:nvPr/>
        </p:nvPicPr>
        <p:blipFill>
          <a:blip r:embed="rId2"/>
          <a:stretch>
            <a:fillRect/>
          </a:stretch>
        </p:blipFill>
        <p:spPr>
          <a:xfrm>
            <a:off x="1066800" y="1447800"/>
            <a:ext cx="7372901" cy="5181600"/>
          </a:xfrm>
          <a:prstGeom prst="rect">
            <a:avLst/>
          </a:prstGeom>
        </p:spPr>
      </p:pic>
      <p:sp>
        <p:nvSpPr>
          <p:cNvPr id="10" name="Text Placeholder 4"/>
          <p:cNvSpPr>
            <a:spLocks noGrp="1"/>
          </p:cNvSpPr>
          <p:nvPr>
            <p:ph type="body" sz="quarter" idx="14"/>
          </p:nvPr>
        </p:nvSpPr>
        <p:spPr>
          <a:xfrm>
            <a:off x="5638800" y="3505200"/>
            <a:ext cx="3352800" cy="1676400"/>
          </a:xfrm>
          <a:solidFill>
            <a:schemeClr val="bg1"/>
          </a:solidFill>
          <a:ln w="25400">
            <a:solidFill>
              <a:srgbClr val="F17E1F"/>
            </a:solidFill>
          </a:ln>
        </p:spPr>
        <p:txBody>
          <a:bodyPr/>
          <a:lstStyle/>
          <a:p>
            <a:pPr marL="0" indent="0" algn="ctr">
              <a:buNone/>
            </a:pPr>
            <a:r>
              <a:rPr lang="en-US" sz="2800" b="1" dirty="0" smtClean="0"/>
              <a:t>The help opens in its own window or browser tab</a:t>
            </a:r>
            <a:endParaRPr lang="en-US" sz="2800" b="1" dirty="0"/>
          </a:p>
        </p:txBody>
      </p:sp>
    </p:spTree>
    <p:extLst>
      <p:ext uri="{BB962C8B-B14F-4D97-AF65-F5344CB8AC3E}">
        <p14:creationId xmlns:p14="http://schemas.microsoft.com/office/powerpoint/2010/main" val="991288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Online Help:  </a:t>
            </a:r>
            <a:r>
              <a:rPr lang="en-US" dirty="0" smtClean="0">
                <a:solidFill>
                  <a:srgbClr val="0070C0"/>
                </a:solidFill>
              </a:rPr>
              <a:t>How do I use it?</a:t>
            </a:r>
            <a:endParaRPr lang="en-US" dirty="0">
              <a:solidFill>
                <a:srgbClr val="0070C0"/>
              </a:solidFill>
            </a:endParaRPr>
          </a:p>
        </p:txBody>
      </p:sp>
      <p:pic>
        <p:nvPicPr>
          <p:cNvPr id="9" name="Picture 8"/>
          <p:cNvPicPr>
            <a:picLocks noChangeAspect="1"/>
          </p:cNvPicPr>
          <p:nvPr/>
        </p:nvPicPr>
        <p:blipFill>
          <a:blip r:embed="rId2"/>
          <a:stretch>
            <a:fillRect/>
          </a:stretch>
        </p:blipFill>
        <p:spPr>
          <a:xfrm>
            <a:off x="1066800" y="1447800"/>
            <a:ext cx="7372901" cy="5181600"/>
          </a:xfrm>
          <a:prstGeom prst="rect">
            <a:avLst/>
          </a:prstGeom>
        </p:spPr>
      </p:pic>
      <p:sp>
        <p:nvSpPr>
          <p:cNvPr id="10" name="Text Placeholder 4"/>
          <p:cNvSpPr>
            <a:spLocks noGrp="1"/>
          </p:cNvSpPr>
          <p:nvPr>
            <p:ph type="body" sz="quarter" idx="14"/>
          </p:nvPr>
        </p:nvSpPr>
        <p:spPr>
          <a:xfrm>
            <a:off x="3276600" y="2895600"/>
            <a:ext cx="3352800" cy="1676400"/>
          </a:xfrm>
          <a:solidFill>
            <a:schemeClr val="bg1"/>
          </a:solidFill>
          <a:ln w="25400">
            <a:solidFill>
              <a:srgbClr val="F17E1F"/>
            </a:solidFill>
          </a:ln>
        </p:spPr>
        <p:txBody>
          <a:bodyPr/>
          <a:lstStyle/>
          <a:p>
            <a:pPr marL="0" indent="0" algn="ctr">
              <a:buNone/>
            </a:pPr>
            <a:r>
              <a:rPr lang="en-US" sz="2800" b="1" dirty="0" smtClean="0"/>
              <a:t>Two key ways:  </a:t>
            </a:r>
            <a:br>
              <a:rPr lang="en-US" sz="2800" b="1" dirty="0" smtClean="0"/>
            </a:br>
            <a:r>
              <a:rPr lang="en-US" sz="2800" b="1" dirty="0" smtClean="0"/>
              <a:t>Table of Contents and Searching</a:t>
            </a:r>
            <a:endParaRPr lang="en-US" sz="2800" b="1" dirty="0"/>
          </a:p>
        </p:txBody>
      </p:sp>
    </p:spTree>
    <p:extLst>
      <p:ext uri="{BB962C8B-B14F-4D97-AF65-F5344CB8AC3E}">
        <p14:creationId xmlns:p14="http://schemas.microsoft.com/office/powerpoint/2010/main" val="3080865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Online Help:  </a:t>
            </a:r>
            <a:r>
              <a:rPr lang="en-US" dirty="0" smtClean="0">
                <a:solidFill>
                  <a:srgbClr val="0070C0"/>
                </a:solidFill>
              </a:rPr>
              <a:t>How do I use it?</a:t>
            </a:r>
            <a:endParaRPr lang="en-US" dirty="0">
              <a:solidFill>
                <a:srgbClr val="0070C0"/>
              </a:solidFill>
            </a:endParaRPr>
          </a:p>
        </p:txBody>
      </p:sp>
      <p:pic>
        <p:nvPicPr>
          <p:cNvPr id="9" name="Picture 8"/>
          <p:cNvPicPr>
            <a:picLocks noChangeAspect="1"/>
          </p:cNvPicPr>
          <p:nvPr/>
        </p:nvPicPr>
        <p:blipFill>
          <a:blip r:embed="rId2"/>
          <a:stretch>
            <a:fillRect/>
          </a:stretch>
        </p:blipFill>
        <p:spPr>
          <a:xfrm>
            <a:off x="47349" y="152400"/>
            <a:ext cx="8999276" cy="6324600"/>
          </a:xfrm>
          <a:prstGeom prst="rect">
            <a:avLst/>
          </a:prstGeom>
        </p:spPr>
      </p:pic>
      <p:sp>
        <p:nvSpPr>
          <p:cNvPr id="10" name="Text Placeholder 4"/>
          <p:cNvSpPr>
            <a:spLocks noGrp="1"/>
          </p:cNvSpPr>
          <p:nvPr>
            <p:ph type="body" sz="quarter" idx="14"/>
          </p:nvPr>
        </p:nvSpPr>
        <p:spPr>
          <a:xfrm>
            <a:off x="2514600" y="1524000"/>
            <a:ext cx="3581400" cy="609600"/>
          </a:xfrm>
          <a:solidFill>
            <a:schemeClr val="bg1"/>
          </a:solidFill>
          <a:ln w="25400">
            <a:solidFill>
              <a:srgbClr val="F17E1F"/>
            </a:solidFill>
          </a:ln>
        </p:spPr>
        <p:txBody>
          <a:bodyPr/>
          <a:lstStyle/>
          <a:p>
            <a:pPr marL="0" indent="0">
              <a:buNone/>
            </a:pPr>
            <a:r>
              <a:rPr lang="en-US" sz="2800" b="1" dirty="0" smtClean="0"/>
              <a:t>Table of Contents</a:t>
            </a:r>
          </a:p>
        </p:txBody>
      </p:sp>
      <p:sp>
        <p:nvSpPr>
          <p:cNvPr id="5" name="Text Placeholder 4"/>
          <p:cNvSpPr txBox="1">
            <a:spLocks/>
          </p:cNvSpPr>
          <p:nvPr/>
        </p:nvSpPr>
        <p:spPr>
          <a:xfrm>
            <a:off x="228600" y="1567840"/>
            <a:ext cx="2286000" cy="1556359"/>
          </a:xfrm>
          <a:prstGeom prst="rect">
            <a:avLst/>
          </a:prstGeom>
          <a:noFill/>
          <a:ln w="25400">
            <a:solidFill>
              <a:srgbClr val="F17E1F"/>
            </a:solidFill>
          </a:ln>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2800" b="1" dirty="0"/>
          </a:p>
        </p:txBody>
      </p:sp>
    </p:spTree>
    <p:extLst>
      <p:ext uri="{BB962C8B-B14F-4D97-AF65-F5344CB8AC3E}">
        <p14:creationId xmlns:p14="http://schemas.microsoft.com/office/powerpoint/2010/main" val="1368806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Online Help:  </a:t>
            </a:r>
            <a:r>
              <a:rPr lang="en-US" dirty="0">
                <a:solidFill>
                  <a:srgbClr val="0070C0"/>
                </a:solidFill>
              </a:rPr>
              <a:t>How do I use it?</a:t>
            </a:r>
          </a:p>
        </p:txBody>
      </p:sp>
      <p:sp>
        <p:nvSpPr>
          <p:cNvPr id="7" name="Text Placeholder 4"/>
          <p:cNvSpPr txBox="1">
            <a:spLocks/>
          </p:cNvSpPr>
          <p:nvPr/>
        </p:nvSpPr>
        <p:spPr>
          <a:xfrm>
            <a:off x="457200" y="6172200"/>
            <a:ext cx="8280400" cy="576984"/>
          </a:xfrm>
          <a:prstGeom prst="rect">
            <a:avLst/>
          </a:prstGeom>
        </p:spPr>
        <p:txBody>
          <a:bodyPr anchor="b"/>
          <a:lstStyle>
            <a:lvl1pPr marL="0" indent="0" algn="l" defTabSz="914400" rtl="0" eaLnBrk="1" latinLnBrk="0" hangingPunct="1">
              <a:spcBef>
                <a:spcPct val="20000"/>
              </a:spcBef>
              <a:buFont typeface="Arial" panose="020B0604020202020204" pitchFamily="34" charset="0"/>
              <a:buNone/>
              <a:defRPr sz="2400" b="1" kern="1200">
                <a:solidFill>
                  <a:schemeClr val="tx2"/>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smtClean="0"/>
              <a:t>Open the books to see all the pages inside</a:t>
            </a:r>
            <a:endParaRPr lang="en-US" dirty="0"/>
          </a:p>
        </p:txBody>
      </p:sp>
      <p:pic>
        <p:nvPicPr>
          <p:cNvPr id="2" name="Picture 1"/>
          <p:cNvPicPr>
            <a:picLocks noChangeAspect="1"/>
          </p:cNvPicPr>
          <p:nvPr/>
        </p:nvPicPr>
        <p:blipFill>
          <a:blip r:embed="rId2"/>
          <a:stretch>
            <a:fillRect/>
          </a:stretch>
        </p:blipFill>
        <p:spPr>
          <a:xfrm>
            <a:off x="304800" y="1266096"/>
            <a:ext cx="8588870" cy="5550040"/>
          </a:xfrm>
          <a:prstGeom prst="rect">
            <a:avLst/>
          </a:prstGeom>
          <a:ln>
            <a:solidFill>
              <a:schemeClr val="bg1">
                <a:lumMod val="85000"/>
              </a:schemeClr>
            </a:solidFill>
          </a:ln>
        </p:spPr>
      </p:pic>
      <p:sp>
        <p:nvSpPr>
          <p:cNvPr id="5" name="Rectangle 4"/>
          <p:cNvSpPr/>
          <p:nvPr/>
        </p:nvSpPr>
        <p:spPr>
          <a:xfrm>
            <a:off x="152400" y="2126674"/>
            <a:ext cx="2057400" cy="189344"/>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52800" y="2054322"/>
            <a:ext cx="4038600" cy="334048"/>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2438400" y="2971800"/>
            <a:ext cx="381000" cy="61576"/>
          </a:xfrm>
          <a:prstGeom prst="leftArrow">
            <a:avLst>
              <a:gd name="adj1" fmla="val 50000"/>
              <a:gd name="adj2" fmla="val 89394"/>
            </a:avLst>
          </a:prstGeom>
          <a:solidFill>
            <a:srgbClr val="F17E1F"/>
          </a:solid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52803" y="1250438"/>
            <a:ext cx="2709797" cy="334048"/>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53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par>
                          <p:cTn id="19" fill="hold">
                            <p:stCondLst>
                              <p:cond delay="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8" grpId="0" animBg="1"/>
      <p:bldP spid="8" grpId="1"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Effort Reporting</a:t>
            </a:r>
            <a:endParaRPr lang="en-US" dirty="0"/>
          </a:p>
        </p:txBody>
      </p:sp>
      <p:sp>
        <p:nvSpPr>
          <p:cNvPr id="4" name="Content Placeholder 3"/>
          <p:cNvSpPr>
            <a:spLocks noGrp="1"/>
          </p:cNvSpPr>
          <p:nvPr>
            <p:ph sz="quarter" idx="14"/>
          </p:nvPr>
        </p:nvSpPr>
        <p:spPr/>
        <p:txBody>
          <a:bodyPr/>
          <a:lstStyle/>
          <a:p>
            <a:r>
              <a:rPr lang="en-US" dirty="0" smtClean="0"/>
              <a:t>Marty Bergerson</a:t>
            </a:r>
            <a:endParaRPr lang="en-US" dirty="0"/>
          </a:p>
        </p:txBody>
      </p:sp>
      <p:sp>
        <p:nvSpPr>
          <p:cNvPr id="5" name="Content Placeholder 4"/>
          <p:cNvSpPr>
            <a:spLocks noGrp="1"/>
          </p:cNvSpPr>
          <p:nvPr>
            <p:ph sz="quarter" idx="15"/>
          </p:nvPr>
        </p:nvSpPr>
        <p:spPr/>
        <p:txBody>
          <a:bodyPr/>
          <a:lstStyle/>
          <a:p>
            <a:r>
              <a:rPr lang="en-US" dirty="0" smtClean="0"/>
              <a:t>Manager, Huron Consulting Group</a:t>
            </a:r>
          </a:p>
          <a:p>
            <a:r>
              <a:rPr lang="en-US" dirty="0"/>
              <a:t>e</a:t>
            </a:r>
            <a:r>
              <a:rPr lang="en-US" dirty="0" smtClean="0"/>
              <a:t>crt_help@unc.edu</a:t>
            </a:r>
            <a:endParaRPr lang="en-US" dirty="0"/>
          </a:p>
        </p:txBody>
      </p:sp>
    </p:spTree>
    <p:extLst>
      <p:ext uri="{BB962C8B-B14F-4D97-AF65-F5344CB8AC3E}">
        <p14:creationId xmlns:p14="http://schemas.microsoft.com/office/powerpoint/2010/main" val="193599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Online Help:  </a:t>
            </a:r>
            <a:r>
              <a:rPr lang="en-US" dirty="0">
                <a:solidFill>
                  <a:srgbClr val="0070C0"/>
                </a:solidFill>
              </a:rPr>
              <a:t>How do I use it?</a:t>
            </a:r>
          </a:p>
        </p:txBody>
      </p:sp>
      <p:pic>
        <p:nvPicPr>
          <p:cNvPr id="2" name="Picture 1"/>
          <p:cNvPicPr>
            <a:picLocks noChangeAspect="1"/>
          </p:cNvPicPr>
          <p:nvPr/>
        </p:nvPicPr>
        <p:blipFill rotWithShape="1">
          <a:blip r:embed="rId2"/>
          <a:srcRect r="6432" b="31583"/>
          <a:stretch/>
        </p:blipFill>
        <p:spPr>
          <a:xfrm>
            <a:off x="609599" y="1758329"/>
            <a:ext cx="8116530" cy="1076487"/>
          </a:xfrm>
          <a:prstGeom prst="rect">
            <a:avLst/>
          </a:prstGeom>
        </p:spPr>
      </p:pic>
      <p:sp>
        <p:nvSpPr>
          <p:cNvPr id="14" name="TextBox 13"/>
          <p:cNvSpPr txBox="1"/>
          <p:nvPr/>
        </p:nvSpPr>
        <p:spPr>
          <a:xfrm>
            <a:off x="606668" y="2895600"/>
            <a:ext cx="7775332" cy="369332"/>
          </a:xfrm>
          <a:prstGeom prst="rect">
            <a:avLst/>
          </a:prstGeom>
          <a:noFill/>
        </p:spPr>
        <p:txBody>
          <a:bodyPr wrap="square" rtlCol="0">
            <a:spAutoFit/>
          </a:bodyPr>
          <a:lstStyle/>
          <a:p>
            <a:r>
              <a:rPr lang="en-US" dirty="0" smtClean="0"/>
              <a:t>Home – brings you back to the Welcome page. </a:t>
            </a:r>
            <a:endParaRPr lang="en-US" dirty="0"/>
          </a:p>
        </p:txBody>
      </p:sp>
      <p:sp>
        <p:nvSpPr>
          <p:cNvPr id="15" name="TextBox 14"/>
          <p:cNvSpPr txBox="1"/>
          <p:nvPr/>
        </p:nvSpPr>
        <p:spPr>
          <a:xfrm>
            <a:off x="606668" y="3235424"/>
            <a:ext cx="2362200" cy="369332"/>
          </a:xfrm>
          <a:prstGeom prst="rect">
            <a:avLst/>
          </a:prstGeom>
          <a:noFill/>
        </p:spPr>
        <p:txBody>
          <a:bodyPr wrap="square" rtlCol="0">
            <a:spAutoFit/>
          </a:bodyPr>
          <a:lstStyle/>
          <a:p>
            <a:r>
              <a:rPr lang="en-US" dirty="0" smtClean="0"/>
              <a:t>Refresh</a:t>
            </a:r>
            <a:endParaRPr lang="en-US" dirty="0"/>
          </a:p>
        </p:txBody>
      </p:sp>
      <p:sp>
        <p:nvSpPr>
          <p:cNvPr id="16" name="TextBox 15"/>
          <p:cNvSpPr txBox="1"/>
          <p:nvPr/>
        </p:nvSpPr>
        <p:spPr>
          <a:xfrm>
            <a:off x="606668" y="3592482"/>
            <a:ext cx="2362200" cy="369332"/>
          </a:xfrm>
          <a:prstGeom prst="rect">
            <a:avLst/>
          </a:prstGeom>
          <a:noFill/>
        </p:spPr>
        <p:txBody>
          <a:bodyPr wrap="square" rtlCol="0">
            <a:spAutoFit/>
          </a:bodyPr>
          <a:lstStyle/>
          <a:p>
            <a:r>
              <a:rPr lang="en-US" dirty="0" smtClean="0"/>
              <a:t>Print</a:t>
            </a:r>
            <a:endParaRPr lang="en-US" dirty="0"/>
          </a:p>
        </p:txBody>
      </p:sp>
      <p:sp>
        <p:nvSpPr>
          <p:cNvPr id="17" name="TextBox 16"/>
          <p:cNvSpPr txBox="1"/>
          <p:nvPr/>
        </p:nvSpPr>
        <p:spPr>
          <a:xfrm>
            <a:off x="606668" y="3950811"/>
            <a:ext cx="8003932" cy="369332"/>
          </a:xfrm>
          <a:prstGeom prst="rect">
            <a:avLst/>
          </a:prstGeom>
          <a:noFill/>
        </p:spPr>
        <p:txBody>
          <a:bodyPr wrap="square" rtlCol="0">
            <a:spAutoFit/>
          </a:bodyPr>
          <a:lstStyle/>
          <a:p>
            <a:r>
              <a:rPr lang="en-US" dirty="0" smtClean="0"/>
              <a:t>Add topic to favorites – saves you from having to search for the topic</a:t>
            </a:r>
            <a:endParaRPr lang="en-US" dirty="0"/>
          </a:p>
        </p:txBody>
      </p:sp>
      <p:sp>
        <p:nvSpPr>
          <p:cNvPr id="18" name="TextBox 17"/>
          <p:cNvSpPr txBox="1"/>
          <p:nvPr/>
        </p:nvSpPr>
        <p:spPr>
          <a:xfrm>
            <a:off x="606668" y="4346783"/>
            <a:ext cx="2362200" cy="369332"/>
          </a:xfrm>
          <a:prstGeom prst="rect">
            <a:avLst/>
          </a:prstGeom>
          <a:noFill/>
        </p:spPr>
        <p:txBody>
          <a:bodyPr wrap="square" rtlCol="0">
            <a:spAutoFit/>
          </a:bodyPr>
          <a:lstStyle/>
          <a:p>
            <a:r>
              <a:rPr lang="en-US" dirty="0" smtClean="0"/>
              <a:t>Hide Navigation</a:t>
            </a:r>
            <a:endParaRPr lang="en-US" dirty="0"/>
          </a:p>
        </p:txBody>
      </p:sp>
      <p:sp>
        <p:nvSpPr>
          <p:cNvPr id="19" name="TextBox 18"/>
          <p:cNvSpPr txBox="1"/>
          <p:nvPr/>
        </p:nvSpPr>
        <p:spPr>
          <a:xfrm>
            <a:off x="606668" y="4720750"/>
            <a:ext cx="2362201" cy="369332"/>
          </a:xfrm>
          <a:prstGeom prst="rect">
            <a:avLst/>
          </a:prstGeom>
          <a:noFill/>
        </p:spPr>
        <p:txBody>
          <a:bodyPr wrap="square" rtlCol="0">
            <a:spAutoFit/>
          </a:bodyPr>
          <a:lstStyle/>
          <a:p>
            <a:r>
              <a:rPr lang="en-US" dirty="0" smtClean="0"/>
              <a:t>Back</a:t>
            </a:r>
            <a:endParaRPr lang="en-US" dirty="0"/>
          </a:p>
        </p:txBody>
      </p:sp>
      <p:sp>
        <p:nvSpPr>
          <p:cNvPr id="20" name="TextBox 19"/>
          <p:cNvSpPr txBox="1"/>
          <p:nvPr/>
        </p:nvSpPr>
        <p:spPr>
          <a:xfrm>
            <a:off x="606668" y="5112087"/>
            <a:ext cx="2362200" cy="369332"/>
          </a:xfrm>
          <a:prstGeom prst="rect">
            <a:avLst/>
          </a:prstGeom>
          <a:noFill/>
        </p:spPr>
        <p:txBody>
          <a:bodyPr wrap="square" rtlCol="0">
            <a:spAutoFit/>
          </a:bodyPr>
          <a:lstStyle/>
          <a:p>
            <a:r>
              <a:rPr lang="en-US" dirty="0" smtClean="0"/>
              <a:t>Forward</a:t>
            </a:r>
          </a:p>
        </p:txBody>
      </p:sp>
      <p:sp>
        <p:nvSpPr>
          <p:cNvPr id="21" name="TextBox 20"/>
          <p:cNvSpPr txBox="1"/>
          <p:nvPr/>
        </p:nvSpPr>
        <p:spPr>
          <a:xfrm>
            <a:off x="606668" y="5490689"/>
            <a:ext cx="2362200" cy="369332"/>
          </a:xfrm>
          <a:prstGeom prst="rect">
            <a:avLst/>
          </a:prstGeom>
          <a:noFill/>
        </p:spPr>
        <p:txBody>
          <a:bodyPr wrap="square" rtlCol="0">
            <a:spAutoFit/>
          </a:bodyPr>
          <a:lstStyle/>
          <a:p>
            <a:r>
              <a:rPr lang="en-US" dirty="0" smtClean="0"/>
              <a:t>Previous Topic</a:t>
            </a:r>
            <a:endParaRPr lang="en-US" dirty="0"/>
          </a:p>
        </p:txBody>
      </p:sp>
      <p:sp>
        <p:nvSpPr>
          <p:cNvPr id="22" name="TextBox 21"/>
          <p:cNvSpPr txBox="1"/>
          <p:nvPr/>
        </p:nvSpPr>
        <p:spPr>
          <a:xfrm>
            <a:off x="606668" y="5878561"/>
            <a:ext cx="2362200" cy="369332"/>
          </a:xfrm>
          <a:prstGeom prst="rect">
            <a:avLst/>
          </a:prstGeom>
          <a:noFill/>
        </p:spPr>
        <p:txBody>
          <a:bodyPr wrap="square" rtlCol="0">
            <a:spAutoFit/>
          </a:bodyPr>
          <a:lstStyle/>
          <a:p>
            <a:r>
              <a:rPr lang="en-US" dirty="0" smtClean="0"/>
              <a:t>Next Topic</a:t>
            </a:r>
            <a:endParaRPr lang="en-US" dirty="0"/>
          </a:p>
        </p:txBody>
      </p:sp>
      <p:sp>
        <p:nvSpPr>
          <p:cNvPr id="23" name="Rectangle 22"/>
          <p:cNvSpPr/>
          <p:nvPr/>
        </p:nvSpPr>
        <p:spPr>
          <a:xfrm>
            <a:off x="685799" y="1656427"/>
            <a:ext cx="874787" cy="1315373"/>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496307" y="1656427"/>
            <a:ext cx="704093" cy="1315373"/>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352800" y="1656427"/>
            <a:ext cx="704093" cy="1315373"/>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172707" y="1656427"/>
            <a:ext cx="704093" cy="1315373"/>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029200" y="1656427"/>
            <a:ext cx="704093" cy="1315373"/>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925307" y="1656427"/>
            <a:ext cx="704093" cy="1315373"/>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687307" y="1656427"/>
            <a:ext cx="704093" cy="1315373"/>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467600" y="1656427"/>
            <a:ext cx="990600" cy="1315373"/>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676400" y="1656427"/>
            <a:ext cx="704093" cy="1315373"/>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63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7"/>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8"/>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9"/>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1" grpId="0" animBg="1"/>
      <p:bldP spid="3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Online </a:t>
            </a:r>
            <a:r>
              <a:rPr lang="en-US" dirty="0"/>
              <a:t>Help:  </a:t>
            </a:r>
            <a:r>
              <a:rPr lang="en-US" dirty="0">
                <a:solidFill>
                  <a:srgbClr val="0070C0"/>
                </a:solidFill>
              </a:rPr>
              <a:t>How do I use it</a:t>
            </a:r>
            <a:r>
              <a:rPr lang="en-US" dirty="0" smtClean="0">
                <a:solidFill>
                  <a:srgbClr val="0070C0"/>
                </a:solidFill>
              </a:rPr>
              <a:t>?</a:t>
            </a:r>
            <a:endParaRPr lang="en-US" dirty="0">
              <a:solidFill>
                <a:srgbClr val="0070C0"/>
              </a:solidFill>
            </a:endParaRPr>
          </a:p>
        </p:txBody>
      </p:sp>
      <p:sp>
        <p:nvSpPr>
          <p:cNvPr id="5" name="Text Placeholder 4"/>
          <p:cNvSpPr>
            <a:spLocks noGrp="1"/>
          </p:cNvSpPr>
          <p:nvPr>
            <p:ph type="body" idx="14"/>
          </p:nvPr>
        </p:nvSpPr>
        <p:spPr>
          <a:xfrm>
            <a:off x="517283" y="1514841"/>
            <a:ext cx="8169517" cy="876300"/>
          </a:xfrm>
        </p:spPr>
        <p:txBody>
          <a:bodyPr/>
          <a:lstStyle/>
          <a:p>
            <a:r>
              <a:rPr lang="en-US" dirty="0"/>
              <a:t>You are entering a </a:t>
            </a:r>
            <a:r>
              <a:rPr lang="en-US" dirty="0" smtClean="0"/>
              <a:t>lump sum payment </a:t>
            </a:r>
            <a:r>
              <a:rPr lang="en-US" dirty="0" err="1" smtClean="0"/>
              <a:t>ePAR</a:t>
            </a:r>
            <a:r>
              <a:rPr lang="en-US" dirty="0" smtClean="0"/>
              <a:t> and you are unclear </a:t>
            </a:r>
            <a:r>
              <a:rPr lang="en-US" dirty="0"/>
              <a:t>about what date you need to enter in the Effective Date </a:t>
            </a:r>
            <a:r>
              <a:rPr lang="en-US" dirty="0" smtClean="0"/>
              <a:t>field.</a:t>
            </a:r>
            <a:endParaRPr lang="en-US" dirty="0"/>
          </a:p>
        </p:txBody>
      </p:sp>
      <p:sp>
        <p:nvSpPr>
          <p:cNvPr id="10" name="TextBox 9"/>
          <p:cNvSpPr txBox="1"/>
          <p:nvPr/>
        </p:nvSpPr>
        <p:spPr>
          <a:xfrm>
            <a:off x="941690" y="4968042"/>
            <a:ext cx="7583986"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Click on the Help link in the top right corner of most screens</a:t>
            </a:r>
            <a:endParaRPr lang="en-US" dirty="0"/>
          </a:p>
        </p:txBody>
      </p:sp>
      <p:pic>
        <p:nvPicPr>
          <p:cNvPr id="12" name="Picture 11"/>
          <p:cNvPicPr>
            <a:picLocks noChangeAspect="1"/>
          </p:cNvPicPr>
          <p:nvPr/>
        </p:nvPicPr>
        <p:blipFill>
          <a:blip r:embed="rId2"/>
          <a:stretch>
            <a:fillRect/>
          </a:stretch>
        </p:blipFill>
        <p:spPr>
          <a:xfrm>
            <a:off x="941690" y="2513600"/>
            <a:ext cx="7723809" cy="2209524"/>
          </a:xfrm>
          <a:prstGeom prst="rect">
            <a:avLst/>
          </a:prstGeom>
        </p:spPr>
      </p:pic>
      <p:sp>
        <p:nvSpPr>
          <p:cNvPr id="9" name="Rectangle 8"/>
          <p:cNvSpPr/>
          <p:nvPr/>
        </p:nvSpPr>
        <p:spPr>
          <a:xfrm>
            <a:off x="7620000" y="2819400"/>
            <a:ext cx="533400" cy="424584"/>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9363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Online Help:  </a:t>
            </a:r>
            <a:r>
              <a:rPr lang="en-US" dirty="0">
                <a:solidFill>
                  <a:srgbClr val="0070C0"/>
                </a:solidFill>
              </a:rPr>
              <a:t>How do I use it?</a:t>
            </a:r>
          </a:p>
        </p:txBody>
      </p:sp>
      <p:pic>
        <p:nvPicPr>
          <p:cNvPr id="2" name="Picture 1"/>
          <p:cNvPicPr>
            <a:picLocks noChangeAspect="1"/>
          </p:cNvPicPr>
          <p:nvPr/>
        </p:nvPicPr>
        <p:blipFill rotWithShape="1">
          <a:blip r:embed="rId2"/>
          <a:srcRect r="17025"/>
          <a:stretch/>
        </p:blipFill>
        <p:spPr>
          <a:xfrm>
            <a:off x="204157" y="1406824"/>
            <a:ext cx="8482643" cy="3053752"/>
          </a:xfrm>
          <a:prstGeom prst="rect">
            <a:avLst/>
          </a:prstGeom>
        </p:spPr>
      </p:pic>
      <p:sp>
        <p:nvSpPr>
          <p:cNvPr id="5" name="TextBox 4"/>
          <p:cNvSpPr txBox="1"/>
          <p:nvPr/>
        </p:nvSpPr>
        <p:spPr>
          <a:xfrm>
            <a:off x="304800" y="4725687"/>
            <a:ext cx="801116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Click on the Human Resources chapter in the Table of Contents</a:t>
            </a:r>
          </a:p>
          <a:p>
            <a:pPr marL="285750" indent="-285750">
              <a:buFont typeface="Arial" panose="020B0604020202020204" pitchFamily="34" charset="0"/>
              <a:buChar char="•"/>
            </a:pPr>
            <a:r>
              <a:rPr lang="en-US" sz="2000" dirty="0" smtClean="0"/>
              <a:t>Click the ‘Submitting Lump Sum Payments’ topic</a:t>
            </a:r>
          </a:p>
          <a:p>
            <a:pPr marL="285750" indent="-285750">
              <a:buFont typeface="Arial" panose="020B0604020202020204" pitchFamily="34" charset="0"/>
              <a:buChar char="•"/>
            </a:pPr>
            <a:r>
              <a:rPr lang="en-US" sz="2000" dirty="0" smtClean="0"/>
              <a:t>Scroll down through the information to the table that defines effective date</a:t>
            </a:r>
            <a:endParaRPr lang="en-US" sz="2000" dirty="0"/>
          </a:p>
        </p:txBody>
      </p:sp>
      <p:sp>
        <p:nvSpPr>
          <p:cNvPr id="6" name="Rectangle 5"/>
          <p:cNvSpPr/>
          <p:nvPr/>
        </p:nvSpPr>
        <p:spPr>
          <a:xfrm>
            <a:off x="76200" y="2133600"/>
            <a:ext cx="1357944" cy="228600"/>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8536" y="3242502"/>
            <a:ext cx="1830239" cy="235803"/>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9491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Online Help:  </a:t>
            </a:r>
            <a:r>
              <a:rPr lang="en-US" dirty="0">
                <a:solidFill>
                  <a:srgbClr val="0070C0"/>
                </a:solidFill>
              </a:rPr>
              <a:t>How do I use it?</a:t>
            </a:r>
          </a:p>
        </p:txBody>
      </p:sp>
      <p:sp>
        <p:nvSpPr>
          <p:cNvPr id="5" name="Text Placeholder 4"/>
          <p:cNvSpPr>
            <a:spLocks noGrp="1"/>
          </p:cNvSpPr>
          <p:nvPr>
            <p:ph type="body" idx="14"/>
          </p:nvPr>
        </p:nvSpPr>
        <p:spPr>
          <a:xfrm>
            <a:off x="523652" y="1371600"/>
            <a:ext cx="8137229" cy="876300"/>
          </a:xfrm>
        </p:spPr>
        <p:txBody>
          <a:bodyPr/>
          <a:lstStyle/>
          <a:p>
            <a:r>
              <a:rPr lang="en-US" dirty="0"/>
              <a:t>You are entering a </a:t>
            </a:r>
            <a:r>
              <a:rPr lang="en-US" dirty="0" smtClean="0"/>
              <a:t>secondary job for an EPA employee and not sure what FTE to use on the Hire </a:t>
            </a:r>
            <a:r>
              <a:rPr lang="en-US" dirty="0" err="1" smtClean="0"/>
              <a:t>ePAR</a:t>
            </a:r>
            <a:r>
              <a:rPr lang="en-US" dirty="0" smtClean="0"/>
              <a:t> form.</a:t>
            </a:r>
            <a:endParaRPr lang="en-US" dirty="0"/>
          </a:p>
        </p:txBody>
      </p:sp>
      <p:pic>
        <p:nvPicPr>
          <p:cNvPr id="13" name="Picture 12"/>
          <p:cNvPicPr>
            <a:picLocks noChangeAspect="1"/>
          </p:cNvPicPr>
          <p:nvPr/>
        </p:nvPicPr>
        <p:blipFill>
          <a:blip r:embed="rId2"/>
          <a:stretch>
            <a:fillRect/>
          </a:stretch>
        </p:blipFill>
        <p:spPr>
          <a:xfrm>
            <a:off x="880479" y="2667276"/>
            <a:ext cx="7723809" cy="2209524"/>
          </a:xfrm>
          <a:prstGeom prst="rect">
            <a:avLst/>
          </a:prstGeom>
        </p:spPr>
      </p:pic>
      <p:sp>
        <p:nvSpPr>
          <p:cNvPr id="15" name="Rectangle 14"/>
          <p:cNvSpPr/>
          <p:nvPr/>
        </p:nvSpPr>
        <p:spPr>
          <a:xfrm>
            <a:off x="7558789" y="2973076"/>
            <a:ext cx="533400" cy="424584"/>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62006" y="5152582"/>
            <a:ext cx="7583986"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Click on the Help link in the top right corner of the screen</a:t>
            </a:r>
          </a:p>
        </p:txBody>
      </p:sp>
    </p:spTree>
    <p:extLst>
      <p:ext uri="{BB962C8B-B14F-4D97-AF65-F5344CB8AC3E}">
        <p14:creationId xmlns:p14="http://schemas.microsoft.com/office/powerpoint/2010/main" val="28105571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Online Help:  </a:t>
            </a:r>
            <a:r>
              <a:rPr lang="en-US" dirty="0">
                <a:solidFill>
                  <a:srgbClr val="0070C0"/>
                </a:solidFill>
              </a:rPr>
              <a:t>How do I use it?</a:t>
            </a:r>
          </a:p>
        </p:txBody>
      </p:sp>
      <p:sp>
        <p:nvSpPr>
          <p:cNvPr id="5" name="TextBox 4"/>
          <p:cNvSpPr txBox="1"/>
          <p:nvPr/>
        </p:nvSpPr>
        <p:spPr>
          <a:xfrm>
            <a:off x="304800" y="4725687"/>
            <a:ext cx="801116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Click on the Human Resources chapter in the online help</a:t>
            </a:r>
          </a:p>
          <a:p>
            <a:pPr marL="285750" indent="-285750">
              <a:buFont typeface="Arial" panose="020B0604020202020204" pitchFamily="34" charset="0"/>
              <a:buChar char="•"/>
            </a:pPr>
            <a:r>
              <a:rPr lang="en-US" sz="2000" dirty="0" smtClean="0"/>
              <a:t>Click the ‘Entering a Secondary Position’ topic</a:t>
            </a:r>
          </a:p>
          <a:p>
            <a:pPr marL="285750" indent="-285750">
              <a:buFont typeface="Arial" panose="020B0604020202020204" pitchFamily="34" charset="0"/>
              <a:buChar char="•"/>
            </a:pPr>
            <a:r>
              <a:rPr lang="en-US" sz="2000" dirty="0" smtClean="0"/>
              <a:t>Scroll down for information about FTE for EPA secondary jobs</a:t>
            </a:r>
            <a:endParaRPr lang="en-US" sz="2000" dirty="0"/>
          </a:p>
        </p:txBody>
      </p:sp>
      <p:pic>
        <p:nvPicPr>
          <p:cNvPr id="4" name="Picture 3"/>
          <p:cNvPicPr>
            <a:picLocks noChangeAspect="1"/>
          </p:cNvPicPr>
          <p:nvPr/>
        </p:nvPicPr>
        <p:blipFill>
          <a:blip r:embed="rId2"/>
          <a:stretch>
            <a:fillRect/>
          </a:stretch>
        </p:blipFill>
        <p:spPr>
          <a:xfrm>
            <a:off x="201168" y="1429878"/>
            <a:ext cx="8485632" cy="3265791"/>
          </a:xfrm>
          <a:prstGeom prst="rect">
            <a:avLst/>
          </a:prstGeom>
        </p:spPr>
      </p:pic>
      <p:sp>
        <p:nvSpPr>
          <p:cNvPr id="6" name="Rectangle 5"/>
          <p:cNvSpPr/>
          <p:nvPr/>
        </p:nvSpPr>
        <p:spPr>
          <a:xfrm>
            <a:off x="92360" y="2163620"/>
            <a:ext cx="1357944" cy="228600"/>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9561" y="3581400"/>
            <a:ext cx="1830239" cy="235803"/>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8747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Online Help:  </a:t>
            </a:r>
            <a:r>
              <a:rPr lang="en-US" dirty="0" smtClean="0">
                <a:solidFill>
                  <a:srgbClr val="0070C0"/>
                </a:solidFill>
              </a:rPr>
              <a:t>How do I use it?</a:t>
            </a:r>
            <a:endParaRPr lang="en-US" dirty="0">
              <a:solidFill>
                <a:srgbClr val="0070C0"/>
              </a:solidFill>
            </a:endParaRPr>
          </a:p>
        </p:txBody>
      </p:sp>
      <p:pic>
        <p:nvPicPr>
          <p:cNvPr id="9" name="Picture 8"/>
          <p:cNvPicPr>
            <a:picLocks noChangeAspect="1"/>
          </p:cNvPicPr>
          <p:nvPr/>
        </p:nvPicPr>
        <p:blipFill>
          <a:blip r:embed="rId2"/>
          <a:stretch>
            <a:fillRect/>
          </a:stretch>
        </p:blipFill>
        <p:spPr>
          <a:xfrm>
            <a:off x="47349" y="152400"/>
            <a:ext cx="8999276" cy="6324600"/>
          </a:xfrm>
          <a:prstGeom prst="rect">
            <a:avLst/>
          </a:prstGeom>
        </p:spPr>
      </p:pic>
      <p:sp>
        <p:nvSpPr>
          <p:cNvPr id="10" name="Text Placeholder 4"/>
          <p:cNvSpPr>
            <a:spLocks noGrp="1"/>
          </p:cNvSpPr>
          <p:nvPr>
            <p:ph type="body" sz="quarter" idx="14"/>
          </p:nvPr>
        </p:nvSpPr>
        <p:spPr>
          <a:xfrm>
            <a:off x="2514600" y="4953000"/>
            <a:ext cx="1752600" cy="609600"/>
          </a:xfrm>
          <a:solidFill>
            <a:schemeClr val="bg1"/>
          </a:solidFill>
          <a:ln w="25400">
            <a:solidFill>
              <a:srgbClr val="F17E1F"/>
            </a:solidFill>
          </a:ln>
        </p:spPr>
        <p:txBody>
          <a:bodyPr/>
          <a:lstStyle/>
          <a:p>
            <a:pPr marL="0" indent="0">
              <a:buNone/>
            </a:pPr>
            <a:r>
              <a:rPr lang="en-US" sz="2800" b="1" dirty="0" smtClean="0"/>
              <a:t>Search</a:t>
            </a:r>
          </a:p>
        </p:txBody>
      </p:sp>
      <p:sp>
        <p:nvSpPr>
          <p:cNvPr id="5" name="Text Placeholder 4"/>
          <p:cNvSpPr txBox="1">
            <a:spLocks/>
          </p:cNvSpPr>
          <p:nvPr/>
        </p:nvSpPr>
        <p:spPr>
          <a:xfrm>
            <a:off x="228600" y="5181601"/>
            <a:ext cx="2286000" cy="381000"/>
          </a:xfrm>
          <a:prstGeom prst="rect">
            <a:avLst/>
          </a:prstGeom>
          <a:noFill/>
          <a:ln w="25400">
            <a:solidFill>
              <a:srgbClr val="F17E1F"/>
            </a:solidFill>
          </a:ln>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2800" b="1" dirty="0"/>
          </a:p>
        </p:txBody>
      </p:sp>
    </p:spTree>
    <p:extLst>
      <p:ext uri="{BB962C8B-B14F-4D97-AF65-F5344CB8AC3E}">
        <p14:creationId xmlns:p14="http://schemas.microsoft.com/office/powerpoint/2010/main" val="753841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Online Help:  </a:t>
            </a:r>
            <a:r>
              <a:rPr lang="en-US" dirty="0">
                <a:solidFill>
                  <a:srgbClr val="0070C0"/>
                </a:solidFill>
              </a:rPr>
              <a:t>How do I use it?</a:t>
            </a:r>
          </a:p>
        </p:txBody>
      </p:sp>
      <p:sp>
        <p:nvSpPr>
          <p:cNvPr id="5" name="Text Placeholder 4"/>
          <p:cNvSpPr>
            <a:spLocks noGrp="1"/>
          </p:cNvSpPr>
          <p:nvPr>
            <p:ph type="body" idx="14"/>
          </p:nvPr>
        </p:nvSpPr>
        <p:spPr>
          <a:xfrm>
            <a:off x="525675" y="1494839"/>
            <a:ext cx="8137229" cy="876300"/>
          </a:xfrm>
        </p:spPr>
        <p:txBody>
          <a:bodyPr/>
          <a:lstStyle/>
          <a:p>
            <a:r>
              <a:rPr lang="en-US" dirty="0"/>
              <a:t>You </a:t>
            </a:r>
            <a:r>
              <a:rPr lang="en-US" dirty="0" smtClean="0"/>
              <a:t>want to check on a PAAT adjustment to see where it is in the approval process. You’re not sure which PAAT report shows you this.</a:t>
            </a:r>
            <a:endParaRPr lang="en-US" dirty="0"/>
          </a:p>
        </p:txBody>
      </p:sp>
      <p:pic>
        <p:nvPicPr>
          <p:cNvPr id="13" name="Picture 12"/>
          <p:cNvPicPr>
            <a:picLocks noChangeAspect="1"/>
          </p:cNvPicPr>
          <p:nvPr/>
        </p:nvPicPr>
        <p:blipFill>
          <a:blip r:embed="rId2"/>
          <a:stretch>
            <a:fillRect/>
          </a:stretch>
        </p:blipFill>
        <p:spPr>
          <a:xfrm>
            <a:off x="862006" y="2469446"/>
            <a:ext cx="7723809" cy="2209524"/>
          </a:xfrm>
          <a:prstGeom prst="rect">
            <a:avLst/>
          </a:prstGeom>
        </p:spPr>
      </p:pic>
      <p:sp>
        <p:nvSpPr>
          <p:cNvPr id="15" name="Rectangle 14"/>
          <p:cNvSpPr/>
          <p:nvPr/>
        </p:nvSpPr>
        <p:spPr>
          <a:xfrm>
            <a:off x="7543800" y="2739286"/>
            <a:ext cx="533400" cy="424584"/>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62006" y="4875585"/>
            <a:ext cx="7583986"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Click the Help link</a:t>
            </a:r>
          </a:p>
        </p:txBody>
      </p:sp>
    </p:spTree>
    <p:extLst>
      <p:ext uri="{BB962C8B-B14F-4D97-AF65-F5344CB8AC3E}">
        <p14:creationId xmlns:p14="http://schemas.microsoft.com/office/powerpoint/2010/main" val="795658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Online Help:  </a:t>
            </a:r>
            <a:r>
              <a:rPr lang="en-US" dirty="0">
                <a:solidFill>
                  <a:srgbClr val="0070C0"/>
                </a:solidFill>
              </a:rPr>
              <a:t>How do I use it?</a:t>
            </a:r>
          </a:p>
        </p:txBody>
      </p:sp>
      <p:sp>
        <p:nvSpPr>
          <p:cNvPr id="5" name="TextBox 4"/>
          <p:cNvSpPr txBox="1"/>
          <p:nvPr/>
        </p:nvSpPr>
        <p:spPr>
          <a:xfrm>
            <a:off x="300571" y="1311414"/>
            <a:ext cx="8386229"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Click on the Search function in the bottom left corner, then type PAAT in the Search field and click Search.</a:t>
            </a:r>
          </a:p>
        </p:txBody>
      </p:sp>
      <p:grpSp>
        <p:nvGrpSpPr>
          <p:cNvPr id="11" name="Group 10"/>
          <p:cNvGrpSpPr/>
          <p:nvPr/>
        </p:nvGrpSpPr>
        <p:grpSpPr>
          <a:xfrm>
            <a:off x="609600" y="2019300"/>
            <a:ext cx="3352800" cy="4762500"/>
            <a:chOff x="733856" y="1711524"/>
            <a:chExt cx="3457144" cy="4771295"/>
          </a:xfrm>
        </p:grpSpPr>
        <p:pic>
          <p:nvPicPr>
            <p:cNvPr id="8" name="Picture 7"/>
            <p:cNvPicPr>
              <a:picLocks noChangeAspect="1"/>
            </p:cNvPicPr>
            <p:nvPr/>
          </p:nvPicPr>
          <p:blipFill rotWithShape="1">
            <a:blip r:embed="rId2"/>
            <a:srcRect b="61661"/>
            <a:stretch/>
          </p:blipFill>
          <p:spPr>
            <a:xfrm>
              <a:off x="733857" y="1711524"/>
              <a:ext cx="3457143" cy="3257019"/>
            </a:xfrm>
            <a:prstGeom prst="rect">
              <a:avLst/>
            </a:prstGeom>
          </p:spPr>
        </p:pic>
        <p:pic>
          <p:nvPicPr>
            <p:cNvPr id="10" name="Picture 9"/>
            <p:cNvPicPr>
              <a:picLocks noChangeAspect="1"/>
            </p:cNvPicPr>
            <p:nvPr/>
          </p:nvPicPr>
          <p:blipFill rotWithShape="1">
            <a:blip r:embed="rId2"/>
            <a:srcRect t="77507"/>
            <a:stretch/>
          </p:blipFill>
          <p:spPr>
            <a:xfrm>
              <a:off x="733856" y="4572000"/>
              <a:ext cx="3457143" cy="1910819"/>
            </a:xfrm>
            <a:prstGeom prst="rect">
              <a:avLst/>
            </a:prstGeom>
          </p:spPr>
        </p:pic>
      </p:grpSp>
      <p:sp>
        <p:nvSpPr>
          <p:cNvPr id="7" name="Rectangle 6"/>
          <p:cNvSpPr/>
          <p:nvPr/>
        </p:nvSpPr>
        <p:spPr>
          <a:xfrm>
            <a:off x="531091" y="2457082"/>
            <a:ext cx="893618" cy="317960"/>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5553973"/>
            <a:ext cx="1524000" cy="308247"/>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63403" y="3087972"/>
            <a:ext cx="3280829"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Next, click on a title in the search results to see information on that topic on the right side of your screen.</a:t>
            </a:r>
          </a:p>
        </p:txBody>
      </p:sp>
      <p:sp>
        <p:nvSpPr>
          <p:cNvPr id="13" name="Right Arrow 12"/>
          <p:cNvSpPr/>
          <p:nvPr/>
        </p:nvSpPr>
        <p:spPr>
          <a:xfrm rot="10800000">
            <a:off x="4271430" y="3169738"/>
            <a:ext cx="586451" cy="316713"/>
          </a:xfrm>
          <a:prstGeom prst="rightArrow">
            <a:avLst/>
          </a:prstGeom>
          <a:solidFill>
            <a:srgbClr val="F17E1F"/>
          </a:solid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7972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Online Help:  </a:t>
            </a:r>
            <a:r>
              <a:rPr lang="en-US" dirty="0">
                <a:solidFill>
                  <a:srgbClr val="0070C0"/>
                </a:solidFill>
              </a:rPr>
              <a:t>How do I use it?</a:t>
            </a:r>
          </a:p>
        </p:txBody>
      </p:sp>
      <p:pic>
        <p:nvPicPr>
          <p:cNvPr id="2" name="Picture 1"/>
          <p:cNvPicPr>
            <a:picLocks noChangeAspect="1"/>
          </p:cNvPicPr>
          <p:nvPr/>
        </p:nvPicPr>
        <p:blipFill>
          <a:blip r:embed="rId2"/>
          <a:stretch>
            <a:fillRect/>
          </a:stretch>
        </p:blipFill>
        <p:spPr>
          <a:xfrm>
            <a:off x="212713" y="1447800"/>
            <a:ext cx="8485632" cy="4520729"/>
          </a:xfrm>
          <a:prstGeom prst="rect">
            <a:avLst/>
          </a:prstGeom>
        </p:spPr>
      </p:pic>
      <p:sp>
        <p:nvSpPr>
          <p:cNvPr id="14" name="Rectangle 13"/>
          <p:cNvSpPr/>
          <p:nvPr/>
        </p:nvSpPr>
        <p:spPr>
          <a:xfrm>
            <a:off x="212712" y="2438400"/>
            <a:ext cx="1920887" cy="228600"/>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423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A Note on the </a:t>
            </a:r>
            <a:r>
              <a:rPr lang="en-US" dirty="0" err="1" smtClean="0"/>
              <a:t>PeopleBooks</a:t>
            </a:r>
            <a:endParaRPr lang="en-US" dirty="0">
              <a:solidFill>
                <a:srgbClr val="0070C0"/>
              </a:solidFill>
            </a:endParaRPr>
          </a:p>
        </p:txBody>
      </p:sp>
      <p:pic>
        <p:nvPicPr>
          <p:cNvPr id="2" name="Picture 1"/>
          <p:cNvPicPr>
            <a:picLocks noChangeAspect="1"/>
          </p:cNvPicPr>
          <p:nvPr/>
        </p:nvPicPr>
        <p:blipFill>
          <a:blip r:embed="rId2"/>
          <a:stretch>
            <a:fillRect/>
          </a:stretch>
        </p:blipFill>
        <p:spPr>
          <a:xfrm>
            <a:off x="542991" y="1371600"/>
            <a:ext cx="8143809" cy="2096667"/>
          </a:xfrm>
          <a:prstGeom prst="rect">
            <a:avLst/>
          </a:prstGeom>
        </p:spPr>
      </p:pic>
      <p:sp>
        <p:nvSpPr>
          <p:cNvPr id="8" name="Rectangle 7"/>
          <p:cNvSpPr/>
          <p:nvPr/>
        </p:nvSpPr>
        <p:spPr>
          <a:xfrm>
            <a:off x="381000" y="1711236"/>
            <a:ext cx="1219200" cy="152400"/>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57495" y="1883230"/>
            <a:ext cx="2057400" cy="228600"/>
          </a:xfrm>
          <a:prstGeom prst="rect">
            <a:avLst/>
          </a:prstGeom>
          <a:noFill/>
          <a:ln>
            <a:solidFill>
              <a:srgbClr val="F17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srcRect b="24440"/>
          <a:stretch/>
        </p:blipFill>
        <p:spPr>
          <a:xfrm>
            <a:off x="542991" y="3786132"/>
            <a:ext cx="8151905" cy="2538468"/>
          </a:xfrm>
          <a:prstGeom prst="rect">
            <a:avLst/>
          </a:prstGeom>
        </p:spPr>
      </p:pic>
    </p:spTree>
    <p:extLst>
      <p:ext uri="{BB962C8B-B14F-4D97-AF65-F5344CB8AC3E}">
        <p14:creationId xmlns:p14="http://schemas.microsoft.com/office/powerpoint/2010/main" val="75764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ecrt Upgrade Overview</a:t>
            </a:r>
            <a:endParaRPr lang="en-US" dirty="0"/>
          </a:p>
        </p:txBody>
      </p:sp>
      <p:sp>
        <p:nvSpPr>
          <p:cNvPr id="4" name="Text Placeholder 3"/>
          <p:cNvSpPr>
            <a:spLocks noGrp="1"/>
          </p:cNvSpPr>
          <p:nvPr>
            <p:ph type="body" sz="quarter" idx="14"/>
          </p:nvPr>
        </p:nvSpPr>
        <p:spPr/>
        <p:txBody>
          <a:bodyPr/>
          <a:lstStyle/>
          <a:p>
            <a:r>
              <a:rPr lang="en-US" dirty="0" smtClean="0"/>
              <a:t>Originally implemented ecrt in 2010</a:t>
            </a:r>
          </a:p>
          <a:p>
            <a:r>
              <a:rPr lang="en-US" dirty="0" smtClean="0"/>
              <a:t>UNC is moving from v3.03 to v5.1</a:t>
            </a:r>
          </a:p>
          <a:p>
            <a:r>
              <a:rPr lang="en-US" dirty="0" smtClean="0"/>
              <a:t>Effort Reporting is a hot topic and audit risk</a:t>
            </a:r>
          </a:p>
          <a:p>
            <a:pPr lvl="1"/>
            <a:r>
              <a:rPr lang="en-US" dirty="0" smtClean="0"/>
              <a:t>UNC had an A-133 finding in 2014 for timeliness of effort certifications</a:t>
            </a:r>
          </a:p>
          <a:p>
            <a:pPr lvl="1"/>
            <a:r>
              <a:rPr lang="en-US" dirty="0" smtClean="0"/>
              <a:t>UNC has not certified effort since the period </a:t>
            </a:r>
            <a:r>
              <a:rPr lang="en-US" dirty="0" smtClean="0"/>
              <a:t>ending  </a:t>
            </a:r>
            <a:r>
              <a:rPr lang="en-US" dirty="0" smtClean="0"/>
              <a:t>June 30, 2014</a:t>
            </a:r>
          </a:p>
          <a:p>
            <a:pPr lvl="1"/>
            <a:r>
              <a:rPr lang="en-US" dirty="0" smtClean="0"/>
              <a:t>New Effort Reporting Policy</a:t>
            </a:r>
          </a:p>
          <a:p>
            <a:pPr lvl="2"/>
            <a:r>
              <a:rPr lang="en-US" dirty="0" smtClean="0"/>
              <a:t>Outlines an escalation process for outstanding effort statements</a:t>
            </a:r>
          </a:p>
          <a:p>
            <a:pPr lvl="2"/>
            <a:r>
              <a:rPr lang="en-US" dirty="0" smtClean="0"/>
              <a:t>Uncertified statements will have the sponsored funding written off to the F&amp;A account that owns the individual</a:t>
            </a:r>
          </a:p>
          <a:p>
            <a:r>
              <a:rPr lang="en-US" dirty="0" smtClean="0"/>
              <a:t>Upgraded version of ecrt has:</a:t>
            </a:r>
          </a:p>
          <a:p>
            <a:pPr lvl="1"/>
            <a:r>
              <a:rPr lang="en-US" dirty="0" smtClean="0"/>
              <a:t>Simplified user interface</a:t>
            </a:r>
          </a:p>
          <a:p>
            <a:pPr lvl="1"/>
            <a:r>
              <a:rPr lang="en-US" dirty="0"/>
              <a:t>Detailed, effort related, transactional level payroll reports by person, project, and time period that can easily be exported to XLS</a:t>
            </a:r>
          </a:p>
          <a:p>
            <a:pPr lvl="1"/>
            <a:r>
              <a:rPr lang="en-US" dirty="0" smtClean="0"/>
              <a:t>Reduced administrative burden for Effort Coordinators</a:t>
            </a:r>
          </a:p>
        </p:txBody>
      </p:sp>
    </p:spTree>
    <p:extLst>
      <p:ext uri="{BB962C8B-B14F-4D97-AF65-F5344CB8AC3E}">
        <p14:creationId xmlns:p14="http://schemas.microsoft.com/office/powerpoint/2010/main" val="8379522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Reminders</a:t>
            </a:r>
            <a:endParaRPr lang="en-US" dirty="0"/>
          </a:p>
        </p:txBody>
      </p:sp>
      <p:sp>
        <p:nvSpPr>
          <p:cNvPr id="4" name="Content Placeholder 3"/>
          <p:cNvSpPr>
            <a:spLocks noGrp="1"/>
          </p:cNvSpPr>
          <p:nvPr>
            <p:ph sz="quarter" idx="14"/>
          </p:nvPr>
        </p:nvSpPr>
        <p:spPr/>
        <p:txBody>
          <a:bodyPr/>
          <a:lstStyle/>
          <a:p>
            <a:r>
              <a:rPr lang="en-US" dirty="0" smtClean="0"/>
              <a:t>Corrie Mimms</a:t>
            </a:r>
            <a:endParaRPr lang="en-US" dirty="0"/>
          </a:p>
        </p:txBody>
      </p:sp>
      <p:sp>
        <p:nvSpPr>
          <p:cNvPr id="5" name="Content Placeholder 4"/>
          <p:cNvSpPr>
            <a:spLocks noGrp="1"/>
          </p:cNvSpPr>
          <p:nvPr>
            <p:ph sz="quarter" idx="15"/>
          </p:nvPr>
        </p:nvSpPr>
        <p:spPr/>
        <p:txBody>
          <a:bodyPr/>
          <a:lstStyle/>
          <a:p>
            <a:r>
              <a:rPr lang="en-US" dirty="0" smtClean="0"/>
              <a:t>Business Analyst</a:t>
            </a:r>
            <a:endParaRPr lang="en-US" dirty="0"/>
          </a:p>
        </p:txBody>
      </p:sp>
    </p:spTree>
    <p:extLst>
      <p:ext uri="{BB962C8B-B14F-4D97-AF65-F5344CB8AC3E}">
        <p14:creationId xmlns:p14="http://schemas.microsoft.com/office/powerpoint/2010/main" val="18229534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smtClean="0"/>
              <a:t>HR Reminders</a:t>
            </a:r>
            <a:endParaRPr lang="en-US" dirty="0"/>
          </a:p>
        </p:txBody>
      </p:sp>
      <p:sp>
        <p:nvSpPr>
          <p:cNvPr id="3" name="Content Placeholder 2"/>
          <p:cNvSpPr>
            <a:spLocks noGrp="1"/>
          </p:cNvSpPr>
          <p:nvPr>
            <p:ph idx="1"/>
          </p:nvPr>
        </p:nvSpPr>
        <p:spPr/>
        <p:txBody>
          <a:bodyPr/>
          <a:lstStyle/>
          <a:p>
            <a:r>
              <a:rPr lang="en-US" dirty="0" smtClean="0"/>
              <a:t>All employees must report to a position or Empl ID</a:t>
            </a:r>
          </a:p>
          <a:p>
            <a:r>
              <a:rPr lang="en-US" dirty="0" smtClean="0"/>
              <a:t>Removing Reports To:</a:t>
            </a:r>
          </a:p>
          <a:p>
            <a:pPr lvl="1"/>
            <a:r>
              <a:rPr lang="en-US" dirty="0" smtClean="0"/>
              <a:t>Submit Position </a:t>
            </a:r>
            <a:r>
              <a:rPr lang="en-US" dirty="0" err="1" smtClean="0"/>
              <a:t>ePAR</a:t>
            </a:r>
            <a:r>
              <a:rPr lang="en-US" dirty="0" smtClean="0"/>
              <a:t> to remove Reports To </a:t>
            </a:r>
          </a:p>
          <a:p>
            <a:pPr lvl="1"/>
            <a:r>
              <a:rPr lang="en-US" dirty="0" smtClean="0"/>
              <a:t>After </a:t>
            </a:r>
            <a:r>
              <a:rPr lang="en-US" dirty="0" err="1" smtClean="0"/>
              <a:t>ePAR</a:t>
            </a:r>
            <a:r>
              <a:rPr lang="en-US" dirty="0" smtClean="0"/>
              <a:t> executes, submit an Edit Existing Job </a:t>
            </a:r>
            <a:r>
              <a:rPr lang="en-US" dirty="0" err="1" smtClean="0"/>
              <a:t>ePAR</a:t>
            </a:r>
            <a:r>
              <a:rPr lang="en-US" dirty="0" smtClean="0"/>
              <a:t> to add Supervisor ID </a:t>
            </a:r>
          </a:p>
          <a:p>
            <a:pPr lvl="2"/>
            <a:r>
              <a:rPr lang="en-US" dirty="0" smtClean="0"/>
              <a:t>Use the same effective date used to remove Reports To</a:t>
            </a:r>
          </a:p>
          <a:p>
            <a:r>
              <a:rPr lang="en-US" dirty="0" smtClean="0"/>
              <a:t>Do not start the Edit Existing Job </a:t>
            </a:r>
            <a:r>
              <a:rPr lang="en-US" dirty="0" err="1" smtClean="0"/>
              <a:t>ePAR</a:t>
            </a:r>
            <a:r>
              <a:rPr lang="en-US" dirty="0" smtClean="0"/>
              <a:t> until the Position </a:t>
            </a:r>
            <a:r>
              <a:rPr lang="en-US" dirty="0" err="1" smtClean="0"/>
              <a:t>ePAR</a:t>
            </a:r>
            <a:r>
              <a:rPr lang="en-US" dirty="0" smtClean="0"/>
              <a:t> has executed</a:t>
            </a:r>
          </a:p>
          <a:p>
            <a:r>
              <a:rPr lang="en-US" dirty="0" smtClean="0"/>
              <a:t>Individuals who are not in positions or individuals who report to a Supervisor can have updates made on Edit Existing Job </a:t>
            </a:r>
          </a:p>
          <a:p>
            <a:pPr lvl="1"/>
            <a:endParaRPr lang="en-US" dirty="0" smtClean="0"/>
          </a:p>
          <a:p>
            <a:endParaRPr lang="en-US" dirty="0"/>
          </a:p>
        </p:txBody>
      </p:sp>
      <p:sp>
        <p:nvSpPr>
          <p:cNvPr id="5" name="Text Placeholder 4"/>
          <p:cNvSpPr>
            <a:spLocks noGrp="1"/>
          </p:cNvSpPr>
          <p:nvPr>
            <p:ph type="body" idx="14"/>
          </p:nvPr>
        </p:nvSpPr>
        <p:spPr/>
        <p:txBody>
          <a:bodyPr/>
          <a:lstStyle/>
          <a:p>
            <a:r>
              <a:rPr lang="en-US" dirty="0" smtClean="0"/>
              <a:t>Reports To and Supervisor ID</a:t>
            </a:r>
            <a:endParaRPr lang="en-US" dirty="0"/>
          </a:p>
        </p:txBody>
      </p:sp>
    </p:spTree>
    <p:extLst>
      <p:ext uri="{BB962C8B-B14F-4D97-AF65-F5344CB8AC3E}">
        <p14:creationId xmlns:p14="http://schemas.microsoft.com/office/powerpoint/2010/main" val="2163936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HR Reminders</a:t>
            </a:r>
          </a:p>
        </p:txBody>
      </p:sp>
      <p:sp>
        <p:nvSpPr>
          <p:cNvPr id="3" name="Content Placeholder 2"/>
          <p:cNvSpPr>
            <a:spLocks noGrp="1"/>
          </p:cNvSpPr>
          <p:nvPr>
            <p:ph idx="1"/>
          </p:nvPr>
        </p:nvSpPr>
        <p:spPr/>
        <p:txBody>
          <a:bodyPr/>
          <a:lstStyle/>
          <a:p>
            <a:r>
              <a:rPr lang="en-US" dirty="0" smtClean="0"/>
              <a:t>Termination and hire/transfer actions drive reporting, benefits, and compliance </a:t>
            </a:r>
          </a:p>
          <a:p>
            <a:r>
              <a:rPr lang="en-US" dirty="0" smtClean="0"/>
              <a:t>If </a:t>
            </a:r>
            <a:r>
              <a:rPr lang="en-US" dirty="0"/>
              <a:t>an employee is moving from one job to another </a:t>
            </a:r>
            <a:r>
              <a:rPr lang="en-US" dirty="0" smtClean="0"/>
              <a:t>without a </a:t>
            </a:r>
            <a:r>
              <a:rPr lang="en-US" dirty="0"/>
              <a:t>break in service, the receiving department should submit a Transfer action via the Hire ePAR</a:t>
            </a:r>
            <a:endParaRPr lang="en-US" dirty="0" smtClean="0"/>
          </a:p>
          <a:p>
            <a:pPr lvl="1"/>
            <a:r>
              <a:rPr lang="en-US" dirty="0" smtClean="0"/>
              <a:t>A weekend is not considered a break in service</a:t>
            </a:r>
          </a:p>
          <a:p>
            <a:pPr lvl="1"/>
            <a:r>
              <a:rPr lang="en-US" dirty="0" smtClean="0"/>
              <a:t>Use Edit Existing Job checkbox to select which Empl Rec and Job the employee will transfer from</a:t>
            </a:r>
          </a:p>
          <a:p>
            <a:pPr lvl="1"/>
            <a:r>
              <a:rPr lang="en-US" b="1" dirty="0" smtClean="0"/>
              <a:t>Reminder</a:t>
            </a:r>
            <a:r>
              <a:rPr lang="en-US" dirty="0" smtClean="0"/>
              <a:t>: do not check the Edit Existing Job checkbox until you have completed all other fields on the first page of the hire </a:t>
            </a:r>
            <a:r>
              <a:rPr lang="en-US" dirty="0" err="1" smtClean="0"/>
              <a:t>ePAR</a:t>
            </a:r>
            <a:endParaRPr lang="en-US" dirty="0" smtClean="0"/>
          </a:p>
          <a:p>
            <a:pPr lvl="1"/>
            <a:endParaRPr lang="en-US" dirty="0"/>
          </a:p>
          <a:p>
            <a:pPr marL="346075" lvl="1" indent="0">
              <a:buNone/>
            </a:pPr>
            <a:endParaRPr lang="en-US" dirty="0" smtClean="0"/>
          </a:p>
          <a:p>
            <a:endParaRPr lang="en-US" dirty="0"/>
          </a:p>
        </p:txBody>
      </p:sp>
      <p:sp>
        <p:nvSpPr>
          <p:cNvPr id="5" name="Text Placeholder 4"/>
          <p:cNvSpPr>
            <a:spLocks noGrp="1"/>
          </p:cNvSpPr>
          <p:nvPr>
            <p:ph type="body" idx="14"/>
          </p:nvPr>
        </p:nvSpPr>
        <p:spPr/>
        <p:txBody>
          <a:bodyPr/>
          <a:lstStyle/>
          <a:p>
            <a:r>
              <a:rPr lang="en-US" dirty="0" smtClean="0"/>
              <a:t>Termination vs Transfer</a:t>
            </a:r>
            <a:endParaRPr lang="en-US" dirty="0"/>
          </a:p>
        </p:txBody>
      </p:sp>
    </p:spTree>
    <p:extLst>
      <p:ext uri="{BB962C8B-B14F-4D97-AF65-F5344CB8AC3E}">
        <p14:creationId xmlns:p14="http://schemas.microsoft.com/office/powerpoint/2010/main" val="2925741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HR Reminders</a:t>
            </a:r>
          </a:p>
        </p:txBody>
      </p:sp>
      <p:sp>
        <p:nvSpPr>
          <p:cNvPr id="3" name="Content Placeholder 2"/>
          <p:cNvSpPr>
            <a:spLocks noGrp="1"/>
          </p:cNvSpPr>
          <p:nvPr>
            <p:ph idx="1"/>
          </p:nvPr>
        </p:nvSpPr>
        <p:spPr/>
        <p:txBody>
          <a:bodyPr/>
          <a:lstStyle/>
          <a:p>
            <a:r>
              <a:rPr lang="en-US" dirty="0" smtClean="0"/>
              <a:t>If there is a break in service between jobs, then a termination action is required</a:t>
            </a:r>
          </a:p>
          <a:p>
            <a:pPr lvl="1"/>
            <a:r>
              <a:rPr lang="en-US" dirty="0" smtClean="0"/>
              <a:t>Current department submits the termination action</a:t>
            </a:r>
          </a:p>
          <a:p>
            <a:pPr lvl="1"/>
            <a:r>
              <a:rPr lang="en-US" dirty="0" smtClean="0"/>
              <a:t>After termination has executed, receiving department submits Hire </a:t>
            </a:r>
            <a:r>
              <a:rPr lang="en-US" dirty="0" err="1" smtClean="0"/>
              <a:t>ePAR</a:t>
            </a:r>
            <a:endParaRPr lang="en-US" dirty="0" smtClean="0"/>
          </a:p>
          <a:p>
            <a:r>
              <a:rPr lang="en-US" dirty="0" smtClean="0"/>
              <a:t>If a termination action has been entered in error, submit a Help ticket to have the termination backed out</a:t>
            </a:r>
            <a:endParaRPr lang="en-US" dirty="0"/>
          </a:p>
          <a:p>
            <a:pPr lvl="1"/>
            <a:endParaRPr lang="en-US" dirty="0" smtClean="0"/>
          </a:p>
          <a:p>
            <a:pPr lvl="1"/>
            <a:endParaRPr lang="en-US" dirty="0"/>
          </a:p>
          <a:p>
            <a:pPr marL="346075" lvl="1" indent="0">
              <a:buNone/>
            </a:pPr>
            <a:endParaRPr lang="en-US" dirty="0" smtClean="0"/>
          </a:p>
          <a:p>
            <a:endParaRPr lang="en-US" dirty="0"/>
          </a:p>
        </p:txBody>
      </p:sp>
      <p:sp>
        <p:nvSpPr>
          <p:cNvPr id="5" name="Text Placeholder 4"/>
          <p:cNvSpPr>
            <a:spLocks noGrp="1"/>
          </p:cNvSpPr>
          <p:nvPr>
            <p:ph type="body" idx="14"/>
          </p:nvPr>
        </p:nvSpPr>
        <p:spPr/>
        <p:txBody>
          <a:bodyPr/>
          <a:lstStyle/>
          <a:p>
            <a:r>
              <a:rPr lang="en-US" dirty="0" smtClean="0"/>
              <a:t>Termination vs Transfer continued…</a:t>
            </a:r>
            <a:endParaRPr lang="en-US" dirty="0"/>
          </a:p>
        </p:txBody>
      </p:sp>
    </p:spTree>
    <p:extLst>
      <p:ext uri="{BB962C8B-B14F-4D97-AF65-F5344CB8AC3E}">
        <p14:creationId xmlns:p14="http://schemas.microsoft.com/office/powerpoint/2010/main" val="24158445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HR Reminders</a:t>
            </a:r>
          </a:p>
        </p:txBody>
      </p:sp>
      <p:sp>
        <p:nvSpPr>
          <p:cNvPr id="3" name="Content Placeholder 2"/>
          <p:cNvSpPr>
            <a:spLocks noGrp="1"/>
          </p:cNvSpPr>
          <p:nvPr>
            <p:ph idx="1"/>
          </p:nvPr>
        </p:nvSpPr>
        <p:spPr/>
        <p:txBody>
          <a:bodyPr/>
          <a:lstStyle/>
          <a:p>
            <a:r>
              <a:rPr lang="en-US" dirty="0" smtClean="0"/>
              <a:t>Terminating employees with multiple jobs</a:t>
            </a:r>
          </a:p>
          <a:p>
            <a:pPr lvl="1"/>
            <a:r>
              <a:rPr lang="en-US" dirty="0" smtClean="0"/>
              <a:t>Review Multiple Jobs Summary or UNC Employee Information</a:t>
            </a:r>
          </a:p>
          <a:p>
            <a:pPr lvl="2"/>
            <a:r>
              <a:rPr lang="en-US" dirty="0" smtClean="0"/>
              <a:t>Are there other active jobs? Do all jobs need to be terminated?</a:t>
            </a:r>
          </a:p>
          <a:p>
            <a:pPr lvl="2"/>
            <a:r>
              <a:rPr lang="en-US" dirty="0" smtClean="0"/>
              <a:t>What are the Expected Job End Dates? (information can also be found in </a:t>
            </a:r>
            <a:r>
              <a:rPr lang="en-US" dirty="0" err="1" smtClean="0"/>
              <a:t>InfoPorte</a:t>
            </a:r>
            <a:r>
              <a:rPr lang="en-US" dirty="0" smtClean="0"/>
              <a:t>)</a:t>
            </a:r>
            <a:endParaRPr lang="en-US" dirty="0"/>
          </a:p>
          <a:p>
            <a:pPr lvl="1"/>
            <a:r>
              <a:rPr lang="en-US" dirty="0" smtClean="0"/>
              <a:t>Submit termination actions at the same time</a:t>
            </a:r>
          </a:p>
          <a:p>
            <a:pPr lvl="1"/>
            <a:r>
              <a:rPr lang="en-US" dirty="0" smtClean="0"/>
              <a:t>If applicable, notify secondary departments of termination/resignation</a:t>
            </a:r>
          </a:p>
          <a:p>
            <a:pPr lvl="1"/>
            <a:r>
              <a:rPr lang="en-US" dirty="0" smtClean="0"/>
              <a:t>Termination effective dates cannot be greater than Expected Job End Date</a:t>
            </a:r>
          </a:p>
          <a:p>
            <a:pPr lvl="2"/>
            <a:r>
              <a:rPr lang="en-US" dirty="0" smtClean="0"/>
              <a:t>If the termination effective date is after the expected end date, first submit an Edit Existing Job </a:t>
            </a:r>
            <a:r>
              <a:rPr lang="en-US" dirty="0" err="1" smtClean="0"/>
              <a:t>ePAR</a:t>
            </a:r>
            <a:r>
              <a:rPr lang="en-US" dirty="0" smtClean="0"/>
              <a:t> to adjust the end date</a:t>
            </a:r>
          </a:p>
          <a:p>
            <a:endParaRPr lang="en-US" dirty="0" smtClean="0"/>
          </a:p>
        </p:txBody>
      </p:sp>
      <p:sp>
        <p:nvSpPr>
          <p:cNvPr id="5" name="Text Placeholder 4"/>
          <p:cNvSpPr>
            <a:spLocks noGrp="1"/>
          </p:cNvSpPr>
          <p:nvPr>
            <p:ph type="body" idx="14"/>
          </p:nvPr>
        </p:nvSpPr>
        <p:spPr/>
        <p:txBody>
          <a:bodyPr/>
          <a:lstStyle/>
          <a:p>
            <a:r>
              <a:rPr lang="en-US" dirty="0" smtClean="0"/>
              <a:t>Termination </a:t>
            </a:r>
            <a:r>
              <a:rPr lang="en-US" dirty="0" err="1" smtClean="0"/>
              <a:t>ePARs</a:t>
            </a:r>
            <a:endParaRPr lang="en-US" dirty="0"/>
          </a:p>
        </p:txBody>
      </p:sp>
    </p:spTree>
    <p:extLst>
      <p:ext uri="{BB962C8B-B14F-4D97-AF65-F5344CB8AC3E}">
        <p14:creationId xmlns:p14="http://schemas.microsoft.com/office/powerpoint/2010/main" val="30879751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HR Reminders</a:t>
            </a:r>
          </a:p>
          <a:p>
            <a:endParaRPr lang="en-US" dirty="0"/>
          </a:p>
        </p:txBody>
      </p:sp>
      <p:sp>
        <p:nvSpPr>
          <p:cNvPr id="3" name="Content Placeholder 2"/>
          <p:cNvSpPr>
            <a:spLocks noGrp="1"/>
          </p:cNvSpPr>
          <p:nvPr>
            <p:ph idx="1"/>
          </p:nvPr>
        </p:nvSpPr>
        <p:spPr/>
        <p:txBody>
          <a:bodyPr/>
          <a:lstStyle/>
          <a:p>
            <a:r>
              <a:rPr lang="en-US" dirty="0" smtClean="0"/>
              <a:t>When an employee is in a position </a:t>
            </a:r>
            <a:r>
              <a:rPr lang="en-US" b="1" u="sng" dirty="0" smtClean="0"/>
              <a:t>timing is key</a:t>
            </a:r>
            <a:endParaRPr lang="en-US" dirty="0" smtClean="0"/>
          </a:p>
          <a:p>
            <a:pPr lvl="1"/>
            <a:r>
              <a:rPr lang="en-US" dirty="0" smtClean="0"/>
              <a:t>Submit the Position </a:t>
            </a:r>
            <a:r>
              <a:rPr lang="en-US" dirty="0" err="1" smtClean="0"/>
              <a:t>ePAR</a:t>
            </a:r>
            <a:r>
              <a:rPr lang="en-US" dirty="0" smtClean="0"/>
              <a:t> to change the FTE first and let it execute</a:t>
            </a:r>
          </a:p>
          <a:p>
            <a:pPr lvl="1"/>
            <a:r>
              <a:rPr lang="en-US" dirty="0" smtClean="0"/>
              <a:t>Then, submit the corresponding compensation change via the Edit Existing Job </a:t>
            </a:r>
            <a:r>
              <a:rPr lang="en-US" dirty="0" err="1" smtClean="0"/>
              <a:t>ePAR</a:t>
            </a:r>
            <a:r>
              <a:rPr lang="en-US" dirty="0" smtClean="0"/>
              <a:t> using the same effective date</a:t>
            </a:r>
          </a:p>
          <a:p>
            <a:pPr lvl="2"/>
            <a:r>
              <a:rPr lang="en-US" dirty="0" smtClean="0"/>
              <a:t>Do not start the </a:t>
            </a:r>
            <a:r>
              <a:rPr lang="en-US" dirty="0" err="1" smtClean="0"/>
              <a:t>ePAR</a:t>
            </a:r>
            <a:r>
              <a:rPr lang="en-US" dirty="0" smtClean="0"/>
              <a:t> until the position action has executed</a:t>
            </a:r>
          </a:p>
          <a:p>
            <a:pPr lvl="3"/>
            <a:r>
              <a:rPr lang="en-US" dirty="0" smtClean="0"/>
              <a:t>If the Edit Existing Job </a:t>
            </a:r>
            <a:r>
              <a:rPr lang="en-US" dirty="0" err="1" smtClean="0"/>
              <a:t>ePAR</a:t>
            </a:r>
            <a:r>
              <a:rPr lang="en-US" dirty="0" smtClean="0"/>
              <a:t> is started early, the FTE will revert back </a:t>
            </a:r>
          </a:p>
          <a:p>
            <a:pPr lvl="2"/>
            <a:r>
              <a:rPr lang="en-US" dirty="0" smtClean="0"/>
              <a:t>If the pay rate change action is not completed the employee will be over or underpaid</a:t>
            </a:r>
          </a:p>
          <a:p>
            <a:pPr lvl="2"/>
            <a:r>
              <a:rPr lang="en-US" dirty="0" smtClean="0"/>
              <a:t>The pay rate action does not need to be submitted if the employee is paid hourly, however be sure to include the funding grid in the Position action so the department budget table will adjust accordingly</a:t>
            </a:r>
          </a:p>
        </p:txBody>
      </p:sp>
      <p:sp>
        <p:nvSpPr>
          <p:cNvPr id="5" name="Text Placeholder 4"/>
          <p:cNvSpPr>
            <a:spLocks noGrp="1"/>
          </p:cNvSpPr>
          <p:nvPr>
            <p:ph type="body" idx="14"/>
          </p:nvPr>
        </p:nvSpPr>
        <p:spPr/>
        <p:txBody>
          <a:bodyPr/>
          <a:lstStyle/>
          <a:p>
            <a:r>
              <a:rPr lang="en-US" dirty="0" smtClean="0"/>
              <a:t>FTE and Compensation Changes</a:t>
            </a:r>
            <a:endParaRPr lang="en-US" dirty="0"/>
          </a:p>
        </p:txBody>
      </p:sp>
    </p:spTree>
    <p:extLst>
      <p:ext uri="{BB962C8B-B14F-4D97-AF65-F5344CB8AC3E}">
        <p14:creationId xmlns:p14="http://schemas.microsoft.com/office/powerpoint/2010/main" val="2820166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HR Reminders</a:t>
            </a:r>
          </a:p>
        </p:txBody>
      </p:sp>
      <p:sp>
        <p:nvSpPr>
          <p:cNvPr id="3" name="Content Placeholder 2"/>
          <p:cNvSpPr>
            <a:spLocks noGrp="1"/>
          </p:cNvSpPr>
          <p:nvPr>
            <p:ph idx="1"/>
          </p:nvPr>
        </p:nvSpPr>
        <p:spPr/>
        <p:txBody>
          <a:bodyPr/>
          <a:lstStyle/>
          <a:p>
            <a:r>
              <a:rPr lang="en-US" dirty="0" smtClean="0"/>
              <a:t>When an employee is not in a position:</a:t>
            </a:r>
          </a:p>
          <a:p>
            <a:pPr lvl="1"/>
            <a:r>
              <a:rPr lang="en-US" dirty="0" smtClean="0"/>
              <a:t>Submit an Edit Existing Job </a:t>
            </a:r>
            <a:r>
              <a:rPr lang="en-US" dirty="0" err="1" smtClean="0"/>
              <a:t>ePAR</a:t>
            </a:r>
            <a:r>
              <a:rPr lang="en-US" dirty="0" smtClean="0"/>
              <a:t> and update the FTE and Compensation on the same action</a:t>
            </a:r>
          </a:p>
          <a:p>
            <a:r>
              <a:rPr lang="en-US" dirty="0" smtClean="0"/>
              <a:t>To move an employee to a Zero Base FTE / Zero Salary, submit a Hire action and transfer the employee</a:t>
            </a:r>
          </a:p>
          <a:p>
            <a:pPr lvl="1"/>
            <a:r>
              <a:rPr lang="en-US" dirty="0" smtClean="0"/>
              <a:t>Cannot set compensation to zero via the Edit Existing Job </a:t>
            </a:r>
            <a:r>
              <a:rPr lang="en-US" dirty="0" err="1" smtClean="0"/>
              <a:t>ePAR</a:t>
            </a:r>
            <a:endParaRPr lang="en-US" dirty="0"/>
          </a:p>
        </p:txBody>
      </p:sp>
      <p:sp>
        <p:nvSpPr>
          <p:cNvPr id="5" name="Text Placeholder 4"/>
          <p:cNvSpPr>
            <a:spLocks noGrp="1"/>
          </p:cNvSpPr>
          <p:nvPr>
            <p:ph type="body" idx="14"/>
          </p:nvPr>
        </p:nvSpPr>
        <p:spPr/>
        <p:txBody>
          <a:bodyPr/>
          <a:lstStyle/>
          <a:p>
            <a:r>
              <a:rPr lang="en-US" dirty="0" smtClean="0"/>
              <a:t>FTE and Compensation Changes</a:t>
            </a:r>
            <a:endParaRPr lang="en-US" dirty="0"/>
          </a:p>
        </p:txBody>
      </p:sp>
    </p:spTree>
    <p:extLst>
      <p:ext uri="{BB962C8B-B14F-4D97-AF65-F5344CB8AC3E}">
        <p14:creationId xmlns:p14="http://schemas.microsoft.com/office/powerpoint/2010/main" val="17284424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HR Reminders</a:t>
            </a:r>
          </a:p>
        </p:txBody>
      </p:sp>
      <p:sp>
        <p:nvSpPr>
          <p:cNvPr id="3" name="Content Placeholder 2"/>
          <p:cNvSpPr>
            <a:spLocks noGrp="1"/>
          </p:cNvSpPr>
          <p:nvPr>
            <p:ph idx="1"/>
          </p:nvPr>
        </p:nvSpPr>
        <p:spPr/>
        <p:txBody>
          <a:bodyPr/>
          <a:lstStyle/>
          <a:p>
            <a:r>
              <a:rPr lang="en-US" dirty="0" smtClean="0"/>
              <a:t>SPA/SHRA Positions</a:t>
            </a:r>
          </a:p>
          <a:p>
            <a:pPr lvl="1"/>
            <a:r>
              <a:rPr lang="en-US" dirty="0" smtClean="0"/>
              <a:t>One-to-one ratio: one employee per position</a:t>
            </a:r>
          </a:p>
          <a:p>
            <a:pPr lvl="1"/>
            <a:r>
              <a:rPr lang="en-US" dirty="0" smtClean="0"/>
              <a:t>Vacant positions may be re-used </a:t>
            </a:r>
          </a:p>
          <a:p>
            <a:r>
              <a:rPr lang="en-US" dirty="0" smtClean="0"/>
              <a:t>EPA/EHRA Positions</a:t>
            </a:r>
          </a:p>
          <a:p>
            <a:pPr lvl="1"/>
            <a:r>
              <a:rPr lang="en-US" dirty="0" smtClean="0"/>
              <a:t>Recommend one-to-one ratio, but not required</a:t>
            </a:r>
          </a:p>
          <a:p>
            <a:pPr lvl="2"/>
            <a:r>
              <a:rPr lang="en-US" dirty="0" smtClean="0"/>
              <a:t>Job Code, Hours, Rate/Compensation, Funding Distribution must be identical for positions with multiple headcount</a:t>
            </a:r>
          </a:p>
          <a:p>
            <a:pPr lvl="2"/>
            <a:r>
              <a:rPr lang="en-US" dirty="0" smtClean="0"/>
              <a:t>If an individual in a multiple headcount position is a supervisor, must use Supervisor ID for the employee vs Reports To</a:t>
            </a:r>
          </a:p>
          <a:p>
            <a:pPr lvl="1"/>
            <a:r>
              <a:rPr lang="en-US" dirty="0"/>
              <a:t>Positions are not required for EPA Students</a:t>
            </a:r>
          </a:p>
          <a:p>
            <a:pPr lvl="1"/>
            <a:endParaRPr lang="en-US" dirty="0" smtClean="0"/>
          </a:p>
          <a:p>
            <a:pPr lvl="1"/>
            <a:endParaRPr lang="en-US" dirty="0"/>
          </a:p>
          <a:p>
            <a:pPr lvl="1"/>
            <a:endParaRPr lang="en-US" dirty="0"/>
          </a:p>
        </p:txBody>
      </p:sp>
      <p:sp>
        <p:nvSpPr>
          <p:cNvPr id="5" name="Text Placeholder 4"/>
          <p:cNvSpPr>
            <a:spLocks noGrp="1"/>
          </p:cNvSpPr>
          <p:nvPr>
            <p:ph type="body" idx="14"/>
          </p:nvPr>
        </p:nvSpPr>
        <p:spPr/>
        <p:txBody>
          <a:bodyPr/>
          <a:lstStyle/>
          <a:p>
            <a:r>
              <a:rPr lang="en-US" dirty="0" smtClean="0"/>
              <a:t>Position Information	</a:t>
            </a:r>
            <a:endParaRPr lang="en-US" dirty="0"/>
          </a:p>
        </p:txBody>
      </p:sp>
    </p:spTree>
    <p:extLst>
      <p:ext uri="{BB962C8B-B14F-4D97-AF65-F5344CB8AC3E}">
        <p14:creationId xmlns:p14="http://schemas.microsoft.com/office/powerpoint/2010/main" val="37786204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HR Reminders</a:t>
            </a:r>
          </a:p>
        </p:txBody>
      </p:sp>
      <p:sp>
        <p:nvSpPr>
          <p:cNvPr id="3" name="Content Placeholder 2"/>
          <p:cNvSpPr>
            <a:spLocks noGrp="1"/>
          </p:cNvSpPr>
          <p:nvPr>
            <p:ph idx="1"/>
          </p:nvPr>
        </p:nvSpPr>
        <p:spPr/>
        <p:txBody>
          <a:bodyPr/>
          <a:lstStyle/>
          <a:p>
            <a:r>
              <a:rPr lang="en-US" dirty="0" smtClean="0"/>
              <a:t>Include </a:t>
            </a:r>
            <a:r>
              <a:rPr lang="en-US" dirty="0"/>
              <a:t>comments </a:t>
            </a:r>
            <a:r>
              <a:rPr lang="en-US" dirty="0" smtClean="0"/>
              <a:t>in </a:t>
            </a:r>
            <a:r>
              <a:rPr lang="en-US" dirty="0" err="1" smtClean="0"/>
              <a:t>ePARs</a:t>
            </a:r>
            <a:endParaRPr lang="en-US" dirty="0" smtClean="0"/>
          </a:p>
          <a:p>
            <a:r>
              <a:rPr lang="en-US" dirty="0" smtClean="0"/>
              <a:t>Lump Sum Payment effective dates</a:t>
            </a:r>
          </a:p>
          <a:p>
            <a:pPr lvl="1"/>
            <a:r>
              <a:rPr lang="en-US" dirty="0" smtClean="0"/>
              <a:t>Use the first day of the pay period that the LSP should be paid out</a:t>
            </a:r>
          </a:p>
          <a:p>
            <a:pPr lvl="1"/>
            <a:r>
              <a:rPr lang="en-US" dirty="0" smtClean="0"/>
              <a:t>If retro, use the first day of the current/open pay period</a:t>
            </a:r>
          </a:p>
          <a:p>
            <a:r>
              <a:rPr lang="en-US" smtClean="0"/>
              <a:t>Approvers - review </a:t>
            </a:r>
            <a:r>
              <a:rPr lang="en-US" dirty="0" err="1" smtClean="0"/>
              <a:t>ePAR</a:t>
            </a:r>
            <a:r>
              <a:rPr lang="en-US" dirty="0" smtClean="0"/>
              <a:t> fields for accuracy</a:t>
            </a:r>
          </a:p>
          <a:p>
            <a:r>
              <a:rPr lang="en-US" dirty="0" smtClean="0"/>
              <a:t>Be mindful of </a:t>
            </a:r>
            <a:r>
              <a:rPr lang="en-US" dirty="0" err="1" smtClean="0"/>
              <a:t>midstack</a:t>
            </a:r>
            <a:r>
              <a:rPr lang="en-US" dirty="0" smtClean="0"/>
              <a:t> actions</a:t>
            </a:r>
          </a:p>
          <a:p>
            <a:r>
              <a:rPr lang="en-US" dirty="0" smtClean="0"/>
              <a:t>If FTE is greater than 1.09 be sure to coordinate with other departments</a:t>
            </a:r>
          </a:p>
          <a:p>
            <a:endParaRPr lang="en-US" dirty="0"/>
          </a:p>
          <a:p>
            <a:endParaRPr lang="en-US" dirty="0" smtClean="0"/>
          </a:p>
          <a:p>
            <a:pPr lvl="1"/>
            <a:endParaRPr lang="en-US" dirty="0"/>
          </a:p>
        </p:txBody>
      </p:sp>
      <p:sp>
        <p:nvSpPr>
          <p:cNvPr id="5" name="Text Placeholder 4"/>
          <p:cNvSpPr>
            <a:spLocks noGrp="1"/>
          </p:cNvSpPr>
          <p:nvPr>
            <p:ph type="body" idx="14"/>
          </p:nvPr>
        </p:nvSpPr>
        <p:spPr/>
        <p:txBody>
          <a:bodyPr/>
          <a:lstStyle/>
          <a:p>
            <a:r>
              <a:rPr lang="en-US" dirty="0" smtClean="0"/>
              <a:t>General Reminders	</a:t>
            </a:r>
            <a:endParaRPr lang="en-US" dirty="0"/>
          </a:p>
        </p:txBody>
      </p:sp>
    </p:spTree>
    <p:extLst>
      <p:ext uri="{BB962C8B-B14F-4D97-AF65-F5344CB8AC3E}">
        <p14:creationId xmlns:p14="http://schemas.microsoft.com/office/powerpoint/2010/main" val="2030859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981200" y="2133600"/>
            <a:ext cx="4953000" cy="1676400"/>
          </a:xfrm>
        </p:spPr>
        <p:txBody>
          <a:bodyPr/>
          <a:lstStyle/>
          <a:p>
            <a:r>
              <a:rPr lang="en-US" dirty="0" smtClean="0"/>
              <a:t>PAAT Reminders</a:t>
            </a:r>
          </a:p>
          <a:p>
            <a:r>
              <a:rPr lang="en-US" dirty="0" smtClean="0"/>
              <a:t>Online Tax Form Reminders</a:t>
            </a:r>
          </a:p>
          <a:p>
            <a:r>
              <a:rPr lang="en-US" dirty="0" smtClean="0"/>
              <a:t>Distribution of 2015 W2s</a:t>
            </a:r>
            <a:endParaRPr lang="en-US" dirty="0"/>
          </a:p>
        </p:txBody>
      </p:sp>
      <p:sp>
        <p:nvSpPr>
          <p:cNvPr id="4" name="Content Placeholder 3"/>
          <p:cNvSpPr>
            <a:spLocks noGrp="1"/>
          </p:cNvSpPr>
          <p:nvPr>
            <p:ph sz="quarter" idx="14"/>
          </p:nvPr>
        </p:nvSpPr>
        <p:spPr/>
        <p:txBody>
          <a:bodyPr/>
          <a:lstStyle/>
          <a:p>
            <a:endParaRPr lang="en-US" dirty="0" smtClean="0"/>
          </a:p>
          <a:p>
            <a:r>
              <a:rPr lang="en-US" dirty="0" smtClean="0"/>
              <a:t>Brian Simet</a:t>
            </a:r>
            <a:endParaRPr lang="en-US" dirty="0"/>
          </a:p>
        </p:txBody>
      </p:sp>
      <p:sp>
        <p:nvSpPr>
          <p:cNvPr id="5" name="Content Placeholder 4"/>
          <p:cNvSpPr>
            <a:spLocks noGrp="1"/>
          </p:cNvSpPr>
          <p:nvPr>
            <p:ph sz="quarter" idx="15"/>
          </p:nvPr>
        </p:nvSpPr>
        <p:spPr/>
        <p:txBody>
          <a:bodyPr/>
          <a:lstStyle/>
          <a:p>
            <a:endParaRPr lang="en-US" dirty="0" smtClean="0"/>
          </a:p>
          <a:p>
            <a:r>
              <a:rPr lang="en-US" dirty="0" smtClean="0"/>
              <a:t>Payroll Director</a:t>
            </a:r>
            <a:endParaRPr lang="en-US" dirty="0"/>
          </a:p>
        </p:txBody>
      </p:sp>
    </p:spTree>
    <p:extLst>
      <p:ext uri="{BB962C8B-B14F-4D97-AF65-F5344CB8AC3E}">
        <p14:creationId xmlns:p14="http://schemas.microsoft.com/office/powerpoint/2010/main" val="1430490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ecrt Upgrade Overview</a:t>
            </a:r>
          </a:p>
          <a:p>
            <a:endParaRPr lang="en-US" dirty="0"/>
          </a:p>
        </p:txBody>
      </p:sp>
      <p:sp>
        <p:nvSpPr>
          <p:cNvPr id="3" name="Content Placeholder 2"/>
          <p:cNvSpPr>
            <a:spLocks noGrp="1"/>
          </p:cNvSpPr>
          <p:nvPr>
            <p:ph idx="1"/>
          </p:nvPr>
        </p:nvSpPr>
        <p:spPr/>
        <p:txBody>
          <a:bodyPr/>
          <a:lstStyle/>
          <a:p>
            <a:r>
              <a:rPr lang="en-US" dirty="0" smtClean="0"/>
              <a:t>Pre Review</a:t>
            </a:r>
          </a:p>
          <a:p>
            <a:pPr lvl="1"/>
            <a:r>
              <a:rPr lang="en-US" dirty="0" smtClean="0"/>
              <a:t>January 20</a:t>
            </a:r>
            <a:r>
              <a:rPr lang="en-US" baseline="30000" dirty="0" smtClean="0"/>
              <a:t>th</a:t>
            </a:r>
            <a:r>
              <a:rPr lang="en-US" dirty="0" smtClean="0"/>
              <a:t> – February 8</a:t>
            </a:r>
            <a:r>
              <a:rPr lang="en-US" baseline="30000" dirty="0" smtClean="0"/>
              <a:t>th</a:t>
            </a:r>
            <a:r>
              <a:rPr lang="en-US" dirty="0" smtClean="0"/>
              <a:t> </a:t>
            </a:r>
          </a:p>
          <a:p>
            <a:r>
              <a:rPr lang="en-US" dirty="0" smtClean="0"/>
              <a:t>Certification</a:t>
            </a:r>
          </a:p>
          <a:p>
            <a:pPr lvl="1"/>
            <a:r>
              <a:rPr lang="en-US" dirty="0" smtClean="0"/>
              <a:t>February 9</a:t>
            </a:r>
            <a:r>
              <a:rPr lang="en-US" baseline="30000" dirty="0" smtClean="0"/>
              <a:t>th</a:t>
            </a:r>
            <a:r>
              <a:rPr lang="en-US" dirty="0" smtClean="0"/>
              <a:t> – March 9</a:t>
            </a:r>
            <a:r>
              <a:rPr lang="en-US" baseline="30000" dirty="0" smtClean="0"/>
              <a:t>th</a:t>
            </a:r>
            <a:r>
              <a:rPr lang="en-US" dirty="0" smtClean="0"/>
              <a:t> </a:t>
            </a:r>
          </a:p>
          <a:p>
            <a:r>
              <a:rPr lang="en-US" dirty="0" smtClean="0"/>
              <a:t>Escalation</a:t>
            </a:r>
          </a:p>
          <a:p>
            <a:pPr lvl="1"/>
            <a:r>
              <a:rPr lang="en-US" dirty="0" smtClean="0"/>
              <a:t>March 10</a:t>
            </a:r>
            <a:r>
              <a:rPr lang="en-US" baseline="30000" dirty="0" smtClean="0"/>
              <a:t>th</a:t>
            </a:r>
            <a:r>
              <a:rPr lang="en-US" dirty="0" smtClean="0"/>
              <a:t> – April 10</a:t>
            </a:r>
            <a:r>
              <a:rPr lang="en-US" baseline="30000" dirty="0" smtClean="0"/>
              <a:t>th</a:t>
            </a:r>
            <a:r>
              <a:rPr lang="en-US" dirty="0" smtClean="0"/>
              <a:t> </a:t>
            </a:r>
            <a:endParaRPr lang="en-US" dirty="0"/>
          </a:p>
          <a:p>
            <a:pPr marL="0" indent="0">
              <a:buNone/>
            </a:pPr>
            <a:r>
              <a:rPr lang="en-US" dirty="0" smtClean="0">
                <a:solidFill>
                  <a:srgbClr val="FF0000"/>
                </a:solidFill>
                <a:ea typeface="Times New Roman" pitchFamily="-109" charset="0"/>
                <a:cs typeface="Times New Roman" pitchFamily="-109" charset="0"/>
              </a:rPr>
              <a:t>Any </a:t>
            </a:r>
            <a:r>
              <a:rPr lang="en-US" dirty="0">
                <a:solidFill>
                  <a:srgbClr val="FF0000"/>
                </a:solidFill>
                <a:ea typeface="Times New Roman" pitchFamily="-109" charset="0"/>
                <a:cs typeface="Times New Roman" pitchFamily="-109" charset="0"/>
              </a:rPr>
              <a:t>effort statement that has not been certified by the end of the Certification and Escalation period will have its sponsored funding removed and transferred to the F&amp;A account of the department responsible for the </a:t>
            </a:r>
            <a:r>
              <a:rPr lang="en-US" dirty="0" smtClean="0">
                <a:solidFill>
                  <a:srgbClr val="FF0000"/>
                </a:solidFill>
                <a:ea typeface="Times New Roman" pitchFamily="-109" charset="0"/>
                <a:cs typeface="Times New Roman" pitchFamily="-109" charset="0"/>
              </a:rPr>
              <a:t>individual’s </a:t>
            </a:r>
            <a:r>
              <a:rPr lang="en-US" dirty="0" smtClean="0">
                <a:solidFill>
                  <a:srgbClr val="FF0000"/>
                </a:solidFill>
                <a:ea typeface="Times New Roman" pitchFamily="-109" charset="0"/>
                <a:cs typeface="Times New Roman" pitchFamily="-109" charset="0"/>
              </a:rPr>
              <a:t>HR assignment</a:t>
            </a:r>
            <a:endParaRPr lang="en-US" dirty="0">
              <a:solidFill>
                <a:srgbClr val="FF0000"/>
              </a:solidFill>
              <a:ea typeface="Times New Roman" pitchFamily="-109" charset="0"/>
              <a:cs typeface="Times New Roman" pitchFamily="-109" charset="0"/>
            </a:endParaRPr>
          </a:p>
          <a:p>
            <a:pPr marL="0" indent="0">
              <a:buNone/>
            </a:pPr>
            <a:endParaRPr lang="en-US" dirty="0" smtClean="0"/>
          </a:p>
        </p:txBody>
      </p:sp>
      <p:sp>
        <p:nvSpPr>
          <p:cNvPr id="5" name="Text Placeholder 4"/>
          <p:cNvSpPr>
            <a:spLocks noGrp="1"/>
          </p:cNvSpPr>
          <p:nvPr>
            <p:ph type="body" idx="14"/>
          </p:nvPr>
        </p:nvSpPr>
        <p:spPr/>
        <p:txBody>
          <a:bodyPr/>
          <a:lstStyle/>
          <a:p>
            <a:r>
              <a:rPr lang="en-US" dirty="0" smtClean="0"/>
              <a:t>Timeline for FY15</a:t>
            </a:r>
            <a:endParaRPr lang="en-US" dirty="0"/>
          </a:p>
        </p:txBody>
      </p:sp>
    </p:spTree>
    <p:extLst>
      <p:ext uri="{BB962C8B-B14F-4D97-AF65-F5344CB8AC3E}">
        <p14:creationId xmlns:p14="http://schemas.microsoft.com/office/powerpoint/2010/main" val="27875453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mtClean="0"/>
              <a:t>Payroll / CA Updates</a:t>
            </a:r>
            <a:endParaRPr lang="en-US" dirty="0"/>
          </a:p>
        </p:txBody>
      </p:sp>
      <p:sp>
        <p:nvSpPr>
          <p:cNvPr id="4" name="Text Placeholder 3"/>
          <p:cNvSpPr>
            <a:spLocks noGrp="1"/>
          </p:cNvSpPr>
          <p:nvPr>
            <p:ph type="body" sz="quarter" idx="14"/>
          </p:nvPr>
        </p:nvSpPr>
        <p:spPr/>
        <p:txBody>
          <a:bodyPr/>
          <a:lstStyle/>
          <a:p>
            <a:r>
              <a:rPr lang="en-US" dirty="0" smtClean="0"/>
              <a:t>PAAT Reminder	</a:t>
            </a:r>
          </a:p>
          <a:p>
            <a:pPr lvl="1"/>
            <a:r>
              <a:rPr lang="en-US" dirty="0" smtClean="0"/>
              <a:t>If you have not done so, please complete </a:t>
            </a:r>
            <a:r>
              <a:rPr lang="en-US" dirty="0" smtClean="0"/>
              <a:t>online </a:t>
            </a:r>
            <a:r>
              <a:rPr lang="en-US" dirty="0" smtClean="0"/>
              <a:t>training found at </a:t>
            </a:r>
          </a:p>
          <a:p>
            <a:pPr lvl="2"/>
            <a:r>
              <a:rPr lang="en-US" dirty="0" smtClean="0">
                <a:hlinkClick r:id="rId2"/>
              </a:rPr>
              <a:t>http://www.unc.edu/connectcarolinacbt/courses/PAAT/index.html</a:t>
            </a:r>
            <a:endParaRPr lang="en-US" dirty="0" smtClean="0"/>
          </a:p>
          <a:p>
            <a:pPr lvl="3"/>
            <a:r>
              <a:rPr lang="en-US" dirty="0" smtClean="0"/>
              <a:t>Only takes 27 minutes</a:t>
            </a:r>
          </a:p>
          <a:p>
            <a:r>
              <a:rPr lang="en-US" dirty="0" smtClean="0"/>
              <a:t>Online W4 and NC4 forms</a:t>
            </a:r>
          </a:p>
          <a:p>
            <a:pPr lvl="1"/>
            <a:r>
              <a:rPr lang="en-US" dirty="0" smtClean="0"/>
              <a:t>Now available 24 x 7</a:t>
            </a:r>
          </a:p>
          <a:p>
            <a:pPr lvl="1"/>
            <a:r>
              <a:rPr lang="en-US" dirty="0" smtClean="0"/>
              <a:t>Will provide employee a sense of what payroll it will be reflected </a:t>
            </a:r>
          </a:p>
          <a:p>
            <a:pPr lvl="1"/>
            <a:r>
              <a:rPr lang="en-US" dirty="0" smtClean="0"/>
              <a:t>We do not care how many times an employee changes their withholding status. </a:t>
            </a:r>
          </a:p>
          <a:p>
            <a:pPr lvl="1"/>
            <a:r>
              <a:rPr lang="en-US" dirty="0" smtClean="0"/>
              <a:t>Not available to Employees with a lock-in letter and Non-Resident Aliens</a:t>
            </a:r>
          </a:p>
        </p:txBody>
      </p:sp>
    </p:spTree>
    <p:extLst>
      <p:ext uri="{BB962C8B-B14F-4D97-AF65-F5344CB8AC3E}">
        <p14:creationId xmlns:p14="http://schemas.microsoft.com/office/powerpoint/2010/main" val="24154604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smtClean="0"/>
              <a:t>Payroll / CA Updates</a:t>
            </a:r>
            <a:endParaRPr lang="en-US" dirty="0"/>
          </a:p>
        </p:txBody>
      </p:sp>
      <p:sp>
        <p:nvSpPr>
          <p:cNvPr id="3" name="Content Placeholder 2"/>
          <p:cNvSpPr>
            <a:spLocks noGrp="1"/>
          </p:cNvSpPr>
          <p:nvPr>
            <p:ph idx="1"/>
          </p:nvPr>
        </p:nvSpPr>
        <p:spPr/>
        <p:txBody>
          <a:bodyPr/>
          <a:lstStyle/>
          <a:p>
            <a:r>
              <a:rPr lang="en-US" dirty="0" smtClean="0"/>
              <a:t>Will occur the week of January 25</a:t>
            </a:r>
            <a:r>
              <a:rPr lang="en-US" baseline="30000" dirty="0" smtClean="0"/>
              <a:t>th</a:t>
            </a:r>
            <a:endParaRPr lang="en-US" dirty="0" smtClean="0"/>
          </a:p>
          <a:p>
            <a:pPr lvl="1"/>
            <a:r>
              <a:rPr lang="en-US" dirty="0" smtClean="0"/>
              <a:t>Active employees </a:t>
            </a:r>
          </a:p>
          <a:p>
            <a:pPr lvl="2"/>
            <a:r>
              <a:rPr lang="en-US" dirty="0" smtClean="0"/>
              <a:t>Delivered to primary department</a:t>
            </a:r>
          </a:p>
          <a:p>
            <a:pPr lvl="2"/>
            <a:r>
              <a:rPr lang="en-US" dirty="0" smtClean="0"/>
              <a:t>Available via Self-Serve beginning February 1st</a:t>
            </a:r>
          </a:p>
          <a:p>
            <a:pPr lvl="1"/>
            <a:r>
              <a:rPr lang="en-US" dirty="0" smtClean="0"/>
              <a:t>Inactive</a:t>
            </a:r>
          </a:p>
          <a:p>
            <a:pPr lvl="2"/>
            <a:r>
              <a:rPr lang="en-US" dirty="0" smtClean="0"/>
              <a:t>Mailed to last home address on file</a:t>
            </a:r>
          </a:p>
          <a:p>
            <a:pPr lvl="2"/>
            <a:r>
              <a:rPr lang="en-US" dirty="0" smtClean="0"/>
              <a:t>Available via Self-Serve using Guest ID Access</a:t>
            </a:r>
            <a:endParaRPr lang="en-US" dirty="0"/>
          </a:p>
        </p:txBody>
      </p:sp>
      <p:sp>
        <p:nvSpPr>
          <p:cNvPr id="2" name="Text Placeholder 1"/>
          <p:cNvSpPr>
            <a:spLocks noGrp="1"/>
          </p:cNvSpPr>
          <p:nvPr>
            <p:ph type="body" idx="14"/>
          </p:nvPr>
        </p:nvSpPr>
        <p:spPr/>
        <p:txBody>
          <a:bodyPr/>
          <a:lstStyle/>
          <a:p>
            <a:endParaRPr lang="en-US" smtClean="0"/>
          </a:p>
          <a:p>
            <a:r>
              <a:rPr lang="en-US" smtClean="0"/>
              <a:t>Distribution of 2015 W2s (cont’d)</a:t>
            </a:r>
            <a:endParaRPr lang="en-US" dirty="0"/>
          </a:p>
        </p:txBody>
      </p:sp>
    </p:spTree>
    <p:extLst>
      <p:ext uri="{BB962C8B-B14F-4D97-AF65-F5344CB8AC3E}">
        <p14:creationId xmlns:p14="http://schemas.microsoft.com/office/powerpoint/2010/main" val="37739936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smtClean="0"/>
              <a:t>Payroll / CA Updates</a:t>
            </a:r>
            <a:endParaRPr lang="en-US" dirty="0"/>
          </a:p>
        </p:txBody>
      </p:sp>
      <p:sp>
        <p:nvSpPr>
          <p:cNvPr id="3" name="Content Placeholder 2"/>
          <p:cNvSpPr>
            <a:spLocks noGrp="1"/>
          </p:cNvSpPr>
          <p:nvPr>
            <p:ph idx="1"/>
          </p:nvPr>
        </p:nvSpPr>
        <p:spPr/>
        <p:txBody>
          <a:bodyPr/>
          <a:lstStyle/>
          <a:p>
            <a:r>
              <a:rPr lang="en-US" dirty="0" smtClean="0"/>
              <a:t>Associated FAQs</a:t>
            </a:r>
          </a:p>
          <a:p>
            <a:pPr lvl="1"/>
            <a:r>
              <a:rPr lang="en-US" dirty="0" smtClean="0"/>
              <a:t>Will be distributed with W2s</a:t>
            </a:r>
          </a:p>
          <a:p>
            <a:pPr lvl="1"/>
            <a:r>
              <a:rPr lang="en-US" dirty="0" smtClean="0"/>
              <a:t>Will be permanently posted on our website</a:t>
            </a:r>
          </a:p>
          <a:p>
            <a:r>
              <a:rPr lang="en-US" dirty="0" smtClean="0"/>
              <a:t>Requests for Duplicates</a:t>
            </a:r>
          </a:p>
          <a:p>
            <a:pPr lvl="1"/>
            <a:r>
              <a:rPr lang="en-US" dirty="0" smtClean="0"/>
              <a:t>Will be addressed beginning </a:t>
            </a:r>
            <a:r>
              <a:rPr lang="en-US" dirty="0" smtClean="0"/>
              <a:t> Monday</a:t>
            </a:r>
            <a:r>
              <a:rPr lang="en-US" dirty="0" smtClean="0"/>
              <a:t>, February 15th</a:t>
            </a:r>
            <a:endParaRPr lang="en-US" dirty="0"/>
          </a:p>
        </p:txBody>
      </p:sp>
      <p:sp>
        <p:nvSpPr>
          <p:cNvPr id="2" name="Text Placeholder 1"/>
          <p:cNvSpPr>
            <a:spLocks noGrp="1"/>
          </p:cNvSpPr>
          <p:nvPr>
            <p:ph type="body" idx="14"/>
          </p:nvPr>
        </p:nvSpPr>
        <p:spPr/>
        <p:txBody>
          <a:bodyPr/>
          <a:lstStyle/>
          <a:p>
            <a:endParaRPr lang="en-US" smtClean="0"/>
          </a:p>
          <a:p>
            <a:endParaRPr lang="en-US" smtClean="0"/>
          </a:p>
          <a:p>
            <a:r>
              <a:rPr lang="en-US" smtClean="0"/>
              <a:t>Distribution of 2015 W2s (cont’d)</a:t>
            </a:r>
            <a:endParaRPr lang="en-US" dirty="0"/>
          </a:p>
        </p:txBody>
      </p:sp>
    </p:spTree>
    <p:extLst>
      <p:ext uri="{BB962C8B-B14F-4D97-AF65-F5344CB8AC3E}">
        <p14:creationId xmlns:p14="http://schemas.microsoft.com/office/powerpoint/2010/main" val="24489421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Payroll / CA Updates</a:t>
            </a:r>
            <a:endParaRPr lang="en-US" dirty="0"/>
          </a:p>
        </p:txBody>
      </p:sp>
      <p:sp>
        <p:nvSpPr>
          <p:cNvPr id="3" name="Content Placeholder 2"/>
          <p:cNvSpPr>
            <a:spLocks noGrp="1"/>
          </p:cNvSpPr>
          <p:nvPr>
            <p:ph idx="1"/>
          </p:nvPr>
        </p:nvSpPr>
        <p:spPr>
          <a:xfrm>
            <a:off x="461963" y="2357120"/>
            <a:ext cx="8256587" cy="4348480"/>
          </a:xfrm>
        </p:spPr>
        <p:txBody>
          <a:bodyPr/>
          <a:lstStyle/>
          <a:p>
            <a:r>
              <a:rPr lang="en-US" dirty="0" smtClean="0"/>
              <a:t>Benefits Office responsible for distributing. </a:t>
            </a:r>
          </a:p>
          <a:p>
            <a:r>
              <a:rPr lang="en-US" dirty="0" smtClean="0"/>
              <a:t>Will be distributed by IRS extended deadline of March 31, 2016</a:t>
            </a:r>
          </a:p>
          <a:p>
            <a:r>
              <a:rPr lang="en-US" dirty="0" smtClean="0"/>
              <a:t>Questions should be referred to </a:t>
            </a:r>
            <a:r>
              <a:rPr lang="en-US" dirty="0" smtClean="0">
                <a:hlinkClick r:id="rId2"/>
              </a:rPr>
              <a:t>benefits@unc.edu</a:t>
            </a:r>
            <a:endParaRPr lang="en-US" dirty="0" smtClean="0"/>
          </a:p>
          <a:p>
            <a:pPr lvl="2"/>
            <a:endParaRPr lang="en-US" dirty="0" smtClean="0"/>
          </a:p>
          <a:p>
            <a:endParaRPr lang="en-US" dirty="0"/>
          </a:p>
        </p:txBody>
      </p:sp>
      <p:sp>
        <p:nvSpPr>
          <p:cNvPr id="4" name="Text Placeholder 3"/>
          <p:cNvSpPr>
            <a:spLocks noGrp="1"/>
          </p:cNvSpPr>
          <p:nvPr>
            <p:ph type="body" idx="14"/>
          </p:nvPr>
        </p:nvSpPr>
        <p:spPr>
          <a:xfrm>
            <a:off x="447040" y="1171170"/>
            <a:ext cx="8280400" cy="1038630"/>
          </a:xfrm>
        </p:spPr>
        <p:txBody>
          <a:bodyPr/>
          <a:lstStyle/>
          <a:p>
            <a:r>
              <a:rPr lang="en-US" dirty="0" smtClean="0"/>
              <a:t>Form 1095C - Employer-Provided Health Insurance Offer and Coverage</a:t>
            </a:r>
          </a:p>
        </p:txBody>
      </p:sp>
    </p:spTree>
    <p:extLst>
      <p:ext uri="{BB962C8B-B14F-4D97-AF65-F5344CB8AC3E}">
        <p14:creationId xmlns:p14="http://schemas.microsoft.com/office/powerpoint/2010/main" val="17309806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Questions?</a:t>
            </a:r>
            <a:endParaRPr lang="en-US" dirty="0"/>
          </a:p>
        </p:txBody>
      </p:sp>
    </p:spTree>
    <p:extLst>
      <p:ext uri="{BB962C8B-B14F-4D97-AF65-F5344CB8AC3E}">
        <p14:creationId xmlns:p14="http://schemas.microsoft.com/office/powerpoint/2010/main" val="1698352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Retroactive Pay</a:t>
            </a:r>
            <a:endParaRPr lang="en-US" dirty="0"/>
          </a:p>
        </p:txBody>
      </p:sp>
      <p:sp>
        <p:nvSpPr>
          <p:cNvPr id="4" name="Content Placeholder 3"/>
          <p:cNvSpPr>
            <a:spLocks noGrp="1"/>
          </p:cNvSpPr>
          <p:nvPr>
            <p:ph sz="quarter" idx="14"/>
          </p:nvPr>
        </p:nvSpPr>
        <p:spPr/>
        <p:txBody>
          <a:bodyPr/>
          <a:lstStyle/>
          <a:p>
            <a:r>
              <a:rPr lang="en-US" dirty="0" smtClean="0"/>
              <a:t>Corrie Mimms</a:t>
            </a:r>
            <a:endParaRPr lang="en-US" dirty="0"/>
          </a:p>
        </p:txBody>
      </p:sp>
      <p:sp>
        <p:nvSpPr>
          <p:cNvPr id="5" name="Content Placeholder 4"/>
          <p:cNvSpPr>
            <a:spLocks noGrp="1"/>
          </p:cNvSpPr>
          <p:nvPr>
            <p:ph sz="quarter" idx="15"/>
          </p:nvPr>
        </p:nvSpPr>
        <p:spPr/>
        <p:txBody>
          <a:bodyPr/>
          <a:lstStyle/>
          <a:p>
            <a:r>
              <a:rPr lang="en-US" dirty="0" smtClean="0"/>
              <a:t>Business Analyst</a:t>
            </a:r>
            <a:endParaRPr lang="en-US" dirty="0"/>
          </a:p>
        </p:txBody>
      </p:sp>
    </p:spTree>
    <p:extLst>
      <p:ext uri="{BB962C8B-B14F-4D97-AF65-F5344CB8AC3E}">
        <p14:creationId xmlns:p14="http://schemas.microsoft.com/office/powerpoint/2010/main" val="2980987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Retroactive Pay</a:t>
            </a:r>
            <a:endParaRPr lang="en-US" dirty="0"/>
          </a:p>
        </p:txBody>
      </p:sp>
      <p:sp>
        <p:nvSpPr>
          <p:cNvPr id="3" name="Content Placeholder 2"/>
          <p:cNvSpPr>
            <a:spLocks noGrp="1"/>
          </p:cNvSpPr>
          <p:nvPr>
            <p:ph type="body" sz="quarter" idx="14"/>
          </p:nvPr>
        </p:nvSpPr>
        <p:spPr/>
        <p:txBody>
          <a:bodyPr/>
          <a:lstStyle/>
          <a:p>
            <a:r>
              <a:rPr lang="en-US" dirty="0" smtClean="0"/>
              <a:t>Retro pay automatically calculates for pay cycles where the employee was paid and received paychecks </a:t>
            </a:r>
          </a:p>
          <a:p>
            <a:r>
              <a:rPr lang="en-US" b="1" dirty="0" smtClean="0"/>
              <a:t>Three Questions</a:t>
            </a:r>
            <a:r>
              <a:rPr lang="en-US" dirty="0" smtClean="0"/>
              <a:t>:</a:t>
            </a:r>
          </a:p>
          <a:p>
            <a:pPr lvl="1"/>
            <a:r>
              <a:rPr lang="en-US" dirty="0" smtClean="0"/>
              <a:t>Did the employee receive pay in the previous pay period(s) for which the retro is effective?</a:t>
            </a:r>
          </a:p>
          <a:p>
            <a:pPr lvl="1"/>
            <a:r>
              <a:rPr lang="en-US" dirty="0" smtClean="0"/>
              <a:t>Was the pay received in the previous pay period(s) for the same </a:t>
            </a:r>
            <a:r>
              <a:rPr lang="en-US" dirty="0" err="1" smtClean="0"/>
              <a:t>Empl</a:t>
            </a:r>
            <a:r>
              <a:rPr lang="en-US" dirty="0" smtClean="0"/>
              <a:t> Record as the retro pay?</a:t>
            </a:r>
          </a:p>
          <a:p>
            <a:pPr lvl="1"/>
            <a:r>
              <a:rPr lang="en-US" dirty="0" smtClean="0"/>
              <a:t>Is the Pay Frequency the same (monthly to monthly or biweekly to biweekly)?</a:t>
            </a:r>
          </a:p>
          <a:p>
            <a:r>
              <a:rPr lang="en-US" dirty="0" smtClean="0"/>
              <a:t>If all questions are “Yes” then the system will automatically pick up retro pay</a:t>
            </a:r>
          </a:p>
          <a:p>
            <a:r>
              <a:rPr lang="en-US" dirty="0" smtClean="0"/>
              <a:t>If one or more answers are “No” then a Remedy ticket is necessary</a:t>
            </a:r>
          </a:p>
          <a:p>
            <a:endParaRPr lang="en-US" dirty="0"/>
          </a:p>
        </p:txBody>
      </p:sp>
    </p:spTree>
    <p:extLst>
      <p:ext uri="{BB962C8B-B14F-4D97-AF65-F5344CB8AC3E}">
        <p14:creationId xmlns:p14="http://schemas.microsoft.com/office/powerpoint/2010/main" val="1969985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mtClean="0"/>
              <a:t>Retroactive Pay</a:t>
            </a:r>
            <a:endParaRPr lang="en-US" dirty="0"/>
          </a:p>
        </p:txBody>
      </p:sp>
      <p:sp>
        <p:nvSpPr>
          <p:cNvPr id="4" name="Text Placeholder 3"/>
          <p:cNvSpPr>
            <a:spLocks noGrp="1"/>
          </p:cNvSpPr>
          <p:nvPr>
            <p:ph type="body" sz="quarter" idx="14"/>
          </p:nvPr>
        </p:nvSpPr>
        <p:spPr/>
        <p:txBody>
          <a:bodyPr/>
          <a:lstStyle/>
          <a:p>
            <a:r>
              <a:rPr lang="en-US" b="1" dirty="0" smtClean="0"/>
              <a:t>Exception</a:t>
            </a:r>
          </a:p>
          <a:p>
            <a:pPr lvl="1"/>
            <a:r>
              <a:rPr lang="en-US" dirty="0" smtClean="0"/>
              <a:t>Retro FICA exemptions on Job Earnings Distribution do not automatically calculate, therefore a Remedy ticket is required</a:t>
            </a:r>
          </a:p>
          <a:p>
            <a:pPr lvl="1"/>
            <a:endParaRPr lang="en-US" dirty="0" smtClean="0"/>
          </a:p>
          <a:p>
            <a:r>
              <a:rPr lang="en-US" b="1" dirty="0" smtClean="0"/>
              <a:t>Examples</a:t>
            </a:r>
          </a:p>
          <a:p>
            <a:pPr lvl="1"/>
            <a:r>
              <a:rPr lang="en-US" dirty="0" smtClean="0"/>
              <a:t>Maria is </a:t>
            </a:r>
            <a:r>
              <a:rPr lang="en-US" dirty="0"/>
              <a:t>being hired into a paid EPA job effective January 25, 2016. </a:t>
            </a:r>
            <a:r>
              <a:rPr lang="en-US" dirty="0" smtClean="0"/>
              <a:t>This will be her first job at UNC. Maria’s Hire </a:t>
            </a:r>
            <a:r>
              <a:rPr lang="en-US" dirty="0" err="1" smtClean="0"/>
              <a:t>ePAR</a:t>
            </a:r>
            <a:r>
              <a:rPr lang="en-US" dirty="0" smtClean="0"/>
              <a:t> did not execute until after the January payroll lockout. </a:t>
            </a:r>
          </a:p>
          <a:p>
            <a:pPr lvl="2"/>
            <a:r>
              <a:rPr lang="en-US" dirty="0" smtClean="0"/>
              <a:t>A Remedy ticket is necessary since she will not have received a January paycheck </a:t>
            </a:r>
          </a:p>
          <a:p>
            <a:endParaRPr lang="en-US" dirty="0"/>
          </a:p>
        </p:txBody>
      </p:sp>
    </p:spTree>
    <p:extLst>
      <p:ext uri="{BB962C8B-B14F-4D97-AF65-F5344CB8AC3E}">
        <p14:creationId xmlns:p14="http://schemas.microsoft.com/office/powerpoint/2010/main" val="2919264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mtClean="0"/>
              <a:t>Retroactive Pay</a:t>
            </a:r>
            <a:endParaRPr lang="en-US" dirty="0"/>
          </a:p>
        </p:txBody>
      </p:sp>
      <p:sp>
        <p:nvSpPr>
          <p:cNvPr id="4" name="Text Placeholder 3"/>
          <p:cNvSpPr>
            <a:spLocks noGrp="1"/>
          </p:cNvSpPr>
          <p:nvPr>
            <p:ph type="body" sz="quarter" idx="14"/>
          </p:nvPr>
        </p:nvSpPr>
        <p:spPr/>
        <p:txBody>
          <a:bodyPr/>
          <a:lstStyle/>
          <a:p>
            <a:r>
              <a:rPr lang="en-US" b="1" dirty="0" smtClean="0"/>
              <a:t>Examples continued</a:t>
            </a:r>
          </a:p>
          <a:p>
            <a:pPr lvl="1"/>
            <a:r>
              <a:rPr lang="en-US" dirty="0" smtClean="0"/>
              <a:t>Micah </a:t>
            </a:r>
            <a:r>
              <a:rPr lang="en-US" dirty="0"/>
              <a:t>should have been receiving supplemental pay on his Primary job (Empl Rec 0), but there was a delay in getting the </a:t>
            </a:r>
            <a:r>
              <a:rPr lang="en-US" dirty="0" err="1"/>
              <a:t>ePAR</a:t>
            </a:r>
            <a:r>
              <a:rPr lang="en-US" dirty="0"/>
              <a:t> approved. </a:t>
            </a:r>
          </a:p>
          <a:p>
            <a:pPr lvl="2"/>
            <a:r>
              <a:rPr lang="en-US" dirty="0"/>
              <a:t>As long as </a:t>
            </a:r>
            <a:r>
              <a:rPr lang="en-US" dirty="0" smtClean="0"/>
              <a:t>Micah </a:t>
            </a:r>
            <a:r>
              <a:rPr lang="en-US" dirty="0"/>
              <a:t>received a paycheck during the pay periods the supplemental pay is effective, the system will automatically pay the retro</a:t>
            </a:r>
          </a:p>
          <a:p>
            <a:pPr lvl="1"/>
            <a:endParaRPr lang="en-US" dirty="0" smtClean="0"/>
          </a:p>
          <a:p>
            <a:pPr lvl="1"/>
            <a:r>
              <a:rPr lang="en-US" dirty="0" smtClean="0"/>
              <a:t>John is an EPA student who receives compensation for his job on Empl Rec 0. The </a:t>
            </a:r>
            <a:r>
              <a:rPr lang="en-US" dirty="0" err="1" smtClean="0"/>
              <a:t>ePAR</a:t>
            </a:r>
            <a:r>
              <a:rPr lang="en-US" dirty="0" smtClean="0"/>
              <a:t> to hire John into a secondary job with compensation (Empl Rec 1) did not execute until after the pay period it became effective. </a:t>
            </a:r>
          </a:p>
          <a:p>
            <a:pPr lvl="2"/>
            <a:r>
              <a:rPr lang="en-US" dirty="0" smtClean="0"/>
              <a:t>A Remedy ticket is necessary since he did not receive pay from </a:t>
            </a:r>
            <a:r>
              <a:rPr lang="en-US" dirty="0" err="1" smtClean="0"/>
              <a:t>Empl</a:t>
            </a:r>
            <a:r>
              <a:rPr lang="en-US" dirty="0" smtClean="0"/>
              <a:t> Rec 1 in the previous pay cycle </a:t>
            </a:r>
          </a:p>
          <a:p>
            <a:endParaRPr lang="en-US" dirty="0"/>
          </a:p>
        </p:txBody>
      </p:sp>
    </p:spTree>
    <p:extLst>
      <p:ext uri="{BB962C8B-B14F-4D97-AF65-F5344CB8AC3E}">
        <p14:creationId xmlns:p14="http://schemas.microsoft.com/office/powerpoint/2010/main" val="142083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nectCarol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mall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57CEE67217664AB78434BE8326FAEB" ma:contentTypeVersion="0" ma:contentTypeDescription="Create a new document." ma:contentTypeScope="" ma:versionID="d91b528ea17de2f4697ae89aaff3c8a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9CF3A4-3D71-43CC-A96E-13EAC17AA474}">
  <ds:schemaRefs>
    <ds:schemaRef ds:uri="http://schemas.microsoft.com/sharepoint/v3/contenttype/forms"/>
  </ds:schemaRefs>
</ds:datastoreItem>
</file>

<file path=customXml/itemProps2.xml><?xml version="1.0" encoding="utf-8"?>
<ds:datastoreItem xmlns:ds="http://schemas.openxmlformats.org/officeDocument/2006/customXml" ds:itemID="{9F8BCCD2-7FC4-4C0F-9D8F-DE6E3E0DA2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8FE8CD5-0338-46BF-9E21-709762F301A3}">
  <ds:schemaRefs>
    <ds:schemaRef ds:uri="http://schemas.microsoft.com/office/2006/documentManagement/types"/>
    <ds:schemaRef ds:uri="http://purl.org/dc/dcmitype/"/>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43849</TotalTime>
  <Words>2264</Words>
  <Application>Microsoft Office PowerPoint</Application>
  <PresentationFormat>On-screen Show (4:3)</PresentationFormat>
  <Paragraphs>323</Paragraphs>
  <Slides>54</Slides>
  <Notes>5</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ConnectCarolina</vt:lpstr>
      <vt:lpstr>Small Header</vt:lpstr>
      <vt:lpstr>HR User Group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 User</dc:creator>
  <cp:lastModifiedBy>Lenovo User</cp:lastModifiedBy>
  <cp:revision>1519</cp:revision>
  <cp:lastPrinted>2014-07-07T20:20:57Z</cp:lastPrinted>
  <dcterms:created xsi:type="dcterms:W3CDTF">2013-12-04T15:59:55Z</dcterms:created>
  <dcterms:modified xsi:type="dcterms:W3CDTF">2016-01-20T15:43:26Z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0x010100A457CEE67217664AB78434BE8326FAEB</vt:lpwstr>
  </property>
</Properties>
</file>