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4"/>
  </p:notesMasterIdLst>
  <p:handoutMasterIdLst>
    <p:handoutMasterId r:id="rId35"/>
  </p:handoutMasterIdLst>
  <p:sldIdLst>
    <p:sldId id="651" r:id="rId6"/>
    <p:sldId id="660" r:id="rId7"/>
    <p:sldId id="727" r:id="rId8"/>
    <p:sldId id="775" r:id="rId9"/>
    <p:sldId id="770" r:id="rId10"/>
    <p:sldId id="728" r:id="rId11"/>
    <p:sldId id="767" r:id="rId12"/>
    <p:sldId id="768" r:id="rId13"/>
    <p:sldId id="756" r:id="rId14"/>
    <p:sldId id="709" r:id="rId15"/>
    <p:sldId id="757" r:id="rId16"/>
    <p:sldId id="771" r:id="rId17"/>
    <p:sldId id="761" r:id="rId18"/>
    <p:sldId id="772" r:id="rId19"/>
    <p:sldId id="776" r:id="rId20"/>
    <p:sldId id="777" r:id="rId21"/>
    <p:sldId id="778" r:id="rId22"/>
    <p:sldId id="779" r:id="rId23"/>
    <p:sldId id="780" r:id="rId24"/>
    <p:sldId id="781" r:id="rId25"/>
    <p:sldId id="782" r:id="rId26"/>
    <p:sldId id="783" r:id="rId27"/>
    <p:sldId id="784" r:id="rId28"/>
    <p:sldId id="785" r:id="rId29"/>
    <p:sldId id="786" r:id="rId30"/>
    <p:sldId id="787" r:id="rId31"/>
    <p:sldId id="788" r:id="rId32"/>
    <p:sldId id="707"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indy Cadman" initials="cc" lastIdx="28" clrIdx="0"/>
  <p:cmAuthor id="1" name="Kirk" initials="LU" lastIdx="1" clrIdx="1"/>
  <p:cmAuthor id="2" name="Susan" initials="S" lastIdx="3" clrIdx="2"/>
  <p:cmAuthor id="3" name="Collins, Anita Wright" initials="CAW" lastIdx="28"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4949"/>
    <a:srgbClr val="FFFFFF"/>
    <a:srgbClr val="F7F7F7"/>
    <a:srgbClr val="EEEEEE"/>
    <a:srgbClr val="FAC294"/>
    <a:srgbClr val="FFEB89"/>
    <a:srgbClr val="FFFF66"/>
    <a:srgbClr val="F79646"/>
    <a:srgbClr val="4F81BD"/>
    <a:srgbClr val="F17E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12" autoAdjust="0"/>
    <p:restoredTop sz="96706" autoAdjust="0"/>
  </p:normalViewPr>
  <p:slideViewPr>
    <p:cSldViewPr>
      <p:cViewPr varScale="1">
        <p:scale>
          <a:sx n="70" d="100"/>
          <a:sy n="70" d="100"/>
        </p:scale>
        <p:origin x="1464"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varScale="1">
        <p:scale>
          <a:sx n="52" d="100"/>
          <a:sy n="52" d="100"/>
        </p:scale>
        <p:origin x="-282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830" tIns="46415" rIns="92830" bIns="46415" rtlCol="0"/>
          <a:lstStyle>
            <a:lvl1pPr algn="r">
              <a:defRPr sz="1200"/>
            </a:lvl1pPr>
          </a:lstStyle>
          <a:p>
            <a:fld id="{65E80368-2D00-4E9B-9A75-78C76C345195}" type="datetimeFigureOut">
              <a:rPr lang="en-US" smtClean="0"/>
              <a:t>3/23/2016</a:t>
            </a:fld>
            <a:endParaRPr lang="en-US"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830" tIns="46415" rIns="92830" bIns="46415" rtlCol="0" anchor="b"/>
          <a:lstStyle>
            <a:lvl1pPr algn="r">
              <a:defRPr sz="1200"/>
            </a:lvl1pPr>
          </a:lstStyle>
          <a:p>
            <a:fld id="{F116042D-B92D-4B45-A272-ADDB301F8884}" type="slidenum">
              <a:rPr lang="en-US" smtClean="0"/>
              <a:t>‹#›</a:t>
            </a:fld>
            <a:endParaRPr lang="en-US" dirty="0"/>
          </a:p>
        </p:txBody>
      </p:sp>
    </p:spTree>
    <p:extLst>
      <p:ext uri="{BB962C8B-B14F-4D97-AF65-F5344CB8AC3E}">
        <p14:creationId xmlns:p14="http://schemas.microsoft.com/office/powerpoint/2010/main" val="2582007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A599C7B4-E974-45B7-A790-2CB54A49D061}" type="datetimeFigureOut">
              <a:rPr lang="en-US" smtClean="0"/>
              <a:t>3/23/2016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84518CA5-3677-40BB-BCB4-7783E41E1774}" type="slidenum">
              <a:rPr lang="en-US" smtClean="0"/>
              <a:t>‹#›</a:t>
            </a:fld>
            <a:endParaRPr lang="en-US" dirty="0"/>
          </a:p>
        </p:txBody>
      </p:sp>
    </p:spTree>
    <p:extLst>
      <p:ext uri="{BB962C8B-B14F-4D97-AF65-F5344CB8AC3E}">
        <p14:creationId xmlns:p14="http://schemas.microsoft.com/office/powerpoint/2010/main" val="97776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21</a:t>
            </a:fld>
            <a:endParaRPr lang="en-US"/>
          </a:p>
        </p:txBody>
      </p:sp>
    </p:spTree>
    <p:extLst>
      <p:ext uri="{BB962C8B-B14F-4D97-AF65-F5344CB8AC3E}">
        <p14:creationId xmlns:p14="http://schemas.microsoft.com/office/powerpoint/2010/main" val="770901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22</a:t>
            </a:fld>
            <a:endParaRPr lang="en-US"/>
          </a:p>
        </p:txBody>
      </p:sp>
    </p:spTree>
    <p:extLst>
      <p:ext uri="{BB962C8B-B14F-4D97-AF65-F5344CB8AC3E}">
        <p14:creationId xmlns:p14="http://schemas.microsoft.com/office/powerpoint/2010/main" val="1001887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23</a:t>
            </a:fld>
            <a:endParaRPr lang="en-US"/>
          </a:p>
        </p:txBody>
      </p:sp>
    </p:spTree>
    <p:extLst>
      <p:ext uri="{BB962C8B-B14F-4D97-AF65-F5344CB8AC3E}">
        <p14:creationId xmlns:p14="http://schemas.microsoft.com/office/powerpoint/2010/main" val="200978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24</a:t>
            </a:fld>
            <a:endParaRPr lang="en-US"/>
          </a:p>
        </p:txBody>
      </p:sp>
    </p:spTree>
    <p:extLst>
      <p:ext uri="{BB962C8B-B14F-4D97-AF65-F5344CB8AC3E}">
        <p14:creationId xmlns:p14="http://schemas.microsoft.com/office/powerpoint/2010/main" val="2752606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25</a:t>
            </a:fld>
            <a:endParaRPr lang="en-US"/>
          </a:p>
        </p:txBody>
      </p:sp>
    </p:spTree>
    <p:extLst>
      <p:ext uri="{BB962C8B-B14F-4D97-AF65-F5344CB8AC3E}">
        <p14:creationId xmlns:p14="http://schemas.microsoft.com/office/powerpoint/2010/main" val="238191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26</a:t>
            </a:fld>
            <a:endParaRPr lang="en-US"/>
          </a:p>
        </p:txBody>
      </p:sp>
    </p:spTree>
    <p:extLst>
      <p:ext uri="{BB962C8B-B14F-4D97-AF65-F5344CB8AC3E}">
        <p14:creationId xmlns:p14="http://schemas.microsoft.com/office/powerpoint/2010/main" val="4272155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27</a:t>
            </a:fld>
            <a:endParaRPr lang="en-US"/>
          </a:p>
        </p:txBody>
      </p:sp>
    </p:spTree>
    <p:extLst>
      <p:ext uri="{BB962C8B-B14F-4D97-AF65-F5344CB8AC3E}">
        <p14:creationId xmlns:p14="http://schemas.microsoft.com/office/powerpoint/2010/main" val="1916155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48C639-DC52-4462-A092-B9246C0E019F}" type="datetime1">
              <a:rPr lang="en-US" smtClean="0"/>
              <a:t>3/23/2016</a:t>
            </a:fld>
            <a:endParaRPr lang="en-US" dirty="0"/>
          </a:p>
        </p:txBody>
      </p:sp>
      <p:sp>
        <p:nvSpPr>
          <p:cNvPr id="5" name="Footer Placeholder 4"/>
          <p:cNvSpPr>
            <a:spLocks noGrp="1"/>
          </p:cNvSpPr>
          <p:nvPr>
            <p:ph type="ftr" sz="quarter" idx="11"/>
          </p:nvPr>
        </p:nvSpPr>
        <p:spPr/>
        <p:txBody>
          <a:bodyPr/>
          <a:lstStyle/>
          <a:p>
            <a:r>
              <a:rPr lang="en-US" smtClean="0"/>
              <a:t>&amp;p</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68CF2B-7F31-4D03-8728-3986439E5CC1}" type="slidenum">
              <a:rPr lang="en-US" smtClean="0"/>
              <a:t>‹#›</a:t>
            </a:fld>
            <a:endParaRPr lang="en-US" dirty="0"/>
          </a:p>
        </p:txBody>
      </p:sp>
      <p:sp>
        <p:nvSpPr>
          <p:cNvPr id="7" name="Rectangle 6"/>
          <p:cNvSpPr/>
          <p:nvPr userDrawn="1"/>
        </p:nvSpPr>
        <p:spPr bwMode="auto">
          <a:xfrm>
            <a:off x="0" y="0"/>
            <a:ext cx="9144000" cy="6858000"/>
          </a:xfrm>
          <a:prstGeom prst="rect">
            <a:avLst/>
          </a:prstGeom>
          <a:solidFill>
            <a:srgbClr val="56A0D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p:txBody>
      </p:sp>
      <p:sp>
        <p:nvSpPr>
          <p:cNvPr id="8" name="Isosceles Triangle 7"/>
          <p:cNvSpPr/>
          <p:nvPr userDrawn="1"/>
        </p:nvSpPr>
        <p:spPr bwMode="auto">
          <a:xfrm rot="11110317" flipH="1">
            <a:off x="7845316" y="2548570"/>
            <a:ext cx="985744" cy="473257"/>
          </a:xfrm>
          <a:prstGeom prst="triangle">
            <a:avLst/>
          </a:prstGeom>
          <a:solidFill>
            <a:srgbClr val="A74E05"/>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9" name="Isosceles Triangle 8"/>
          <p:cNvSpPr/>
          <p:nvPr userDrawn="1"/>
        </p:nvSpPr>
        <p:spPr bwMode="auto">
          <a:xfrm rot="10489683">
            <a:off x="295226" y="2548571"/>
            <a:ext cx="985744" cy="473257"/>
          </a:xfrm>
          <a:prstGeom prst="triangle">
            <a:avLst/>
          </a:prstGeom>
          <a:solidFill>
            <a:srgbClr val="A74E05"/>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10" name="Rounded Rectangle 9"/>
          <p:cNvSpPr/>
          <p:nvPr userDrawn="1"/>
        </p:nvSpPr>
        <p:spPr bwMode="auto">
          <a:xfrm>
            <a:off x="645952" y="578839"/>
            <a:ext cx="7835317" cy="5016618"/>
          </a:xfrm>
          <a:prstGeom prst="roundRect">
            <a:avLst/>
          </a:prstGeom>
          <a:ln w="9525">
            <a:solidFill>
              <a:schemeClr val="tx1">
                <a:lumMod val="50000"/>
                <a:lumOff val="50000"/>
              </a:schemeClr>
            </a:solidFill>
            <a:headEnd type="none" w="med" len="med"/>
            <a:tailEnd type="none" w="med" len="me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11" name="Rectangle 10"/>
          <p:cNvSpPr/>
          <p:nvPr userDrawn="1"/>
        </p:nvSpPr>
        <p:spPr bwMode="auto">
          <a:xfrm>
            <a:off x="275903" y="1241570"/>
            <a:ext cx="8574481" cy="1367406"/>
          </a:xfrm>
          <a:prstGeom prst="rect">
            <a:avLst/>
          </a:prstGeom>
          <a:solidFill>
            <a:srgbClr val="F17E1F"/>
          </a:solidFill>
          <a:ln>
            <a:noFill/>
            <a:headEnd type="none" w="med" len="med"/>
            <a:tailEnd type="none" w="med" len="me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12" name="Rectangle 11"/>
          <p:cNvSpPr>
            <a:spLocks noChangeArrowheads="1"/>
          </p:cNvSpPr>
          <p:nvPr userDrawn="1"/>
        </p:nvSpPr>
        <p:spPr bwMode="auto">
          <a:xfrm>
            <a:off x="0" y="0"/>
            <a:ext cx="9144000" cy="6858000"/>
          </a:xfrm>
          <a:prstGeom prst="rect">
            <a:avLst/>
          </a:prstGeom>
          <a:noFill/>
          <a:ln w="9525">
            <a:noFill/>
            <a:miter lim="800000"/>
            <a:headEnd/>
            <a:tailEnd/>
          </a:ln>
          <a:effectLst/>
        </p:spPr>
        <p:txBody>
          <a:bodyPr wrap="none" anchor="ctr"/>
          <a:lstStyle/>
          <a:p>
            <a:pPr algn="ctr">
              <a:defRPr/>
            </a:pPr>
            <a:endParaRPr lang="en-US" dirty="0">
              <a:cs typeface="+mn-cs"/>
            </a:endParaRPr>
          </a:p>
        </p:txBody>
      </p:sp>
      <p:sp>
        <p:nvSpPr>
          <p:cNvPr id="13" name="Rectangle 5"/>
          <p:cNvSpPr>
            <a:spLocks noGrp="1" noChangeArrowheads="1"/>
          </p:cNvSpPr>
          <p:nvPr>
            <p:ph type="ctrTitle"/>
          </p:nvPr>
        </p:nvSpPr>
        <p:spPr>
          <a:xfrm>
            <a:off x="894662" y="1241570"/>
            <a:ext cx="7251048" cy="1962088"/>
          </a:xfrm>
          <a:prstGeom prst="rect">
            <a:avLst/>
          </a:prstGeom>
        </p:spPr>
        <p:txBody>
          <a:bodyPr/>
          <a:lstStyle>
            <a:lvl1pPr>
              <a:defRPr sz="4000" b="1">
                <a:solidFill>
                  <a:schemeClr val="bg1"/>
                </a:solidFill>
                <a:latin typeface="+mn-lt"/>
              </a:defRPr>
            </a:lvl1pPr>
          </a:lstStyle>
          <a:p>
            <a:r>
              <a:rPr lang="en-US" dirty="0" smtClean="0"/>
              <a:t>Click to edit Master title</a:t>
            </a:r>
            <a:endParaRPr lang="en-US" dirty="0"/>
          </a:p>
        </p:txBody>
      </p:sp>
      <p:sp>
        <p:nvSpPr>
          <p:cNvPr id="14" name="Rectangle 6"/>
          <p:cNvSpPr>
            <a:spLocks noGrp="1" noChangeArrowheads="1"/>
          </p:cNvSpPr>
          <p:nvPr>
            <p:ph type="subTitle" idx="1" hasCustomPrompt="1"/>
          </p:nvPr>
        </p:nvSpPr>
        <p:spPr>
          <a:xfrm>
            <a:off x="879091" y="3306381"/>
            <a:ext cx="7396927" cy="925626"/>
          </a:xfrm>
          <a:prstGeom prst="rect">
            <a:avLst/>
          </a:prstGeom>
        </p:spPr>
        <p:txBody>
          <a:bodyPr/>
          <a:lstStyle>
            <a:lvl1pPr marL="0" indent="0" algn="ctr">
              <a:buFont typeface="Wingdings 3" pitchFamily="18" charset="2"/>
              <a:buNone/>
              <a:defRPr i="1" baseline="0">
                <a:solidFill>
                  <a:schemeClr val="tx1">
                    <a:lumMod val="50000"/>
                    <a:lumOff val="50000"/>
                  </a:schemeClr>
                </a:solidFill>
              </a:defRPr>
            </a:lvl1pPr>
          </a:lstStyle>
          <a:p>
            <a:r>
              <a:rPr lang="en-US" dirty="0" smtClean="0"/>
              <a:t>Subtitle Text</a:t>
            </a:r>
            <a:endParaRPr lang="en-US" dirty="0"/>
          </a:p>
        </p:txBody>
      </p:sp>
      <p:sp>
        <p:nvSpPr>
          <p:cNvPr id="16" name="Text Placeholder 2"/>
          <p:cNvSpPr>
            <a:spLocks noGrp="1"/>
          </p:cNvSpPr>
          <p:nvPr>
            <p:ph type="body" idx="13" hasCustomPrompt="1"/>
          </p:nvPr>
        </p:nvSpPr>
        <p:spPr>
          <a:xfrm>
            <a:off x="5939404" y="4999626"/>
            <a:ext cx="1815191" cy="576984"/>
          </a:xfrm>
          <a:prstGeom prst="rect">
            <a:avLst/>
          </a:prstGeom>
        </p:spPr>
        <p:txBody>
          <a:bodyPr anchor="b"/>
          <a:lstStyle>
            <a:lvl1pPr marL="0" indent="0" algn="r">
              <a:buNone/>
              <a:defRPr sz="1800" b="0" i="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Date</a:t>
            </a:r>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6524" y="5698180"/>
            <a:ext cx="2230952" cy="1048426"/>
          </a:xfrm>
          <a:prstGeom prst="rect">
            <a:avLst/>
          </a:prstGeom>
        </p:spPr>
      </p:pic>
    </p:spTree>
    <p:extLst>
      <p:ext uri="{BB962C8B-B14F-4D97-AF65-F5344CB8AC3E}">
        <p14:creationId xmlns:p14="http://schemas.microsoft.com/office/powerpoint/2010/main" val="42002566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or Graph">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A716B-6024-4CE4-BD88-BDF0629169C1}" type="datetime1">
              <a:rPr lang="en-US" smtClean="0"/>
              <a:t>3/23/2016</a:t>
            </a:fld>
            <a:endParaRPr lang="en-US" dirty="0"/>
          </a:p>
        </p:txBody>
      </p:sp>
      <p:sp>
        <p:nvSpPr>
          <p:cNvPr id="3" name="Footer Placeholder 2"/>
          <p:cNvSpPr>
            <a:spLocks noGrp="1"/>
          </p:cNvSpPr>
          <p:nvPr>
            <p:ph type="ftr" sz="quarter" idx="11"/>
          </p:nvPr>
        </p:nvSpPr>
        <p:spPr/>
        <p:txBody>
          <a:bodyPr/>
          <a:lstStyle/>
          <a:p>
            <a:r>
              <a:rPr lang="en-US" smtClean="0"/>
              <a:t>&amp;p</a:t>
            </a:r>
            <a:endParaRPr lang="en-US" dirty="0"/>
          </a:p>
        </p:txBody>
      </p:sp>
      <p:sp>
        <p:nvSpPr>
          <p:cNvPr id="5" name="Text Placeholder 7"/>
          <p:cNvSpPr>
            <a:spLocks noGrp="1"/>
          </p:cNvSpPr>
          <p:nvPr>
            <p:ph type="body" sz="quarter" idx="13" hasCustomPrompt="1"/>
          </p:nvPr>
        </p:nvSpPr>
        <p:spPr>
          <a:xfrm>
            <a:off x="3810000" y="-45720"/>
            <a:ext cx="4953000" cy="533400"/>
          </a:xfrm>
          <a:prstGeom prst="rect">
            <a:avLst/>
          </a:prstGeom>
        </p:spPr>
        <p:txBody>
          <a:bodyPr/>
          <a:lstStyle>
            <a:lvl1pPr marL="0" indent="0" algn="r">
              <a:buNone/>
              <a:defRPr sz="2600" b="1"/>
            </a:lvl1pPr>
          </a:lstStyle>
          <a:p>
            <a:pPr lvl="0"/>
            <a:r>
              <a:rPr lang="en-US" dirty="0" smtClean="0"/>
              <a:t>Click to edit text</a:t>
            </a:r>
            <a:endParaRPr lang="en-US" dirty="0"/>
          </a:p>
        </p:txBody>
      </p:sp>
    </p:spTree>
    <p:extLst>
      <p:ext uri="{BB962C8B-B14F-4D97-AF65-F5344CB8AC3E}">
        <p14:creationId xmlns:p14="http://schemas.microsoft.com/office/powerpoint/2010/main" val="6323831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3FDE18-5536-4AAD-99B9-BD0C35C5AA5D}" type="datetime1">
              <a:rPr lang="en-US" smtClean="0"/>
              <a:t>3/23/2016</a:t>
            </a:fld>
            <a:endParaRPr lang="en-US" dirty="0"/>
          </a:p>
        </p:txBody>
      </p:sp>
      <p:sp>
        <p:nvSpPr>
          <p:cNvPr id="5" name="Footer Placeholder 4"/>
          <p:cNvSpPr>
            <a:spLocks noGrp="1"/>
          </p:cNvSpPr>
          <p:nvPr>
            <p:ph type="ftr" sz="quarter" idx="11"/>
          </p:nvPr>
        </p:nvSpPr>
        <p:spPr/>
        <p:txBody>
          <a:bodyPr/>
          <a:lstStyle/>
          <a:p>
            <a:r>
              <a:rPr lang="en-US" smtClean="0"/>
              <a:t>&amp;p</a:t>
            </a:r>
            <a:endParaRPr lang="en-US" dirty="0"/>
          </a:p>
        </p:txBody>
      </p:sp>
      <p:sp>
        <p:nvSpPr>
          <p:cNvPr id="8" name="Text Placeholder 7"/>
          <p:cNvSpPr>
            <a:spLocks noGrp="1"/>
          </p:cNvSpPr>
          <p:nvPr>
            <p:ph type="body" sz="quarter" idx="13" hasCustomPrompt="1"/>
          </p:nvPr>
        </p:nvSpPr>
        <p:spPr>
          <a:xfrm>
            <a:off x="1981200" y="2133600"/>
            <a:ext cx="4953000" cy="1447800"/>
          </a:xfrm>
          <a:prstGeom prst="rect">
            <a:avLst/>
          </a:prstGeom>
        </p:spPr>
        <p:txBody>
          <a:bodyPr/>
          <a:lstStyle>
            <a:lvl1pPr marL="0" indent="0" algn="ctr">
              <a:buNone/>
              <a:defRPr sz="3000" b="1"/>
            </a:lvl1pPr>
          </a:lstStyle>
          <a:p>
            <a:pPr lvl="0"/>
            <a:r>
              <a:rPr lang="en-US" dirty="0" smtClean="0"/>
              <a:t>Click to edit text for section heading title</a:t>
            </a:r>
            <a:endParaRPr lang="en-US" dirty="0"/>
          </a:p>
        </p:txBody>
      </p:sp>
      <p:sp>
        <p:nvSpPr>
          <p:cNvPr id="6" name="Slide Number Placeholder 6"/>
          <p:cNvSpPr>
            <a:spLocks noGrp="1"/>
          </p:cNvSpPr>
          <p:nvPr>
            <p:ph type="sldNum" sz="quarter" idx="4"/>
          </p:nvPr>
        </p:nvSpPr>
        <p:spPr>
          <a:xfrm>
            <a:off x="8534399" y="6492875"/>
            <a:ext cx="607325" cy="365125"/>
          </a:xfrm>
          <a:prstGeom prst="rect">
            <a:avLst/>
          </a:prstGeom>
        </p:spPr>
        <p:txBody>
          <a:bodyPr/>
          <a:lstStyle>
            <a:lvl1pPr>
              <a:defRPr>
                <a:solidFill>
                  <a:schemeClr val="tx1"/>
                </a:solidFill>
              </a:defRPr>
            </a:lvl1pPr>
          </a:lstStyle>
          <a:p>
            <a:fld id="{F0FE4BC8-D1C5-4F3E-B788-8AFB7F72D5A6}" type="slidenum">
              <a:rPr lang="en-US" smtClean="0"/>
              <a:t>‹#›</a:t>
            </a:fld>
            <a:endParaRPr lang="en-US" dirty="0"/>
          </a:p>
        </p:txBody>
      </p:sp>
    </p:spTree>
    <p:extLst>
      <p:ext uri="{BB962C8B-B14F-4D97-AF65-F5344CB8AC3E}">
        <p14:creationId xmlns:p14="http://schemas.microsoft.com/office/powerpoint/2010/main" val="32789667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with Nam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512B02-4F42-40FA-894D-EA4CE807FEF8}" type="datetime1">
              <a:rPr lang="en-US" smtClean="0"/>
              <a:t>3/23/2016</a:t>
            </a:fld>
            <a:endParaRPr lang="en-US" dirty="0"/>
          </a:p>
        </p:txBody>
      </p:sp>
      <p:sp>
        <p:nvSpPr>
          <p:cNvPr id="5" name="Footer Placeholder 4"/>
          <p:cNvSpPr>
            <a:spLocks noGrp="1"/>
          </p:cNvSpPr>
          <p:nvPr>
            <p:ph type="ftr" sz="quarter" idx="11"/>
          </p:nvPr>
        </p:nvSpPr>
        <p:spPr/>
        <p:txBody>
          <a:bodyPr/>
          <a:lstStyle/>
          <a:p>
            <a:r>
              <a:rPr lang="en-US" smtClean="0"/>
              <a:t>&amp;p</a:t>
            </a:r>
            <a:endParaRPr lang="en-US" dirty="0"/>
          </a:p>
        </p:txBody>
      </p:sp>
      <p:sp>
        <p:nvSpPr>
          <p:cNvPr id="8" name="Text Placeholder 7"/>
          <p:cNvSpPr>
            <a:spLocks noGrp="1"/>
          </p:cNvSpPr>
          <p:nvPr>
            <p:ph type="body" sz="quarter" idx="13" hasCustomPrompt="1"/>
          </p:nvPr>
        </p:nvSpPr>
        <p:spPr>
          <a:xfrm>
            <a:off x="1981200" y="2133600"/>
            <a:ext cx="4953000" cy="1447800"/>
          </a:xfrm>
          <a:prstGeom prst="rect">
            <a:avLst/>
          </a:prstGeom>
        </p:spPr>
        <p:txBody>
          <a:bodyPr/>
          <a:lstStyle>
            <a:lvl1pPr marL="0" indent="0" algn="ctr">
              <a:buNone/>
              <a:defRPr sz="3000" b="1"/>
            </a:lvl1pPr>
          </a:lstStyle>
          <a:p>
            <a:pPr lvl="0"/>
            <a:r>
              <a:rPr lang="en-US" dirty="0" smtClean="0"/>
              <a:t>Click to edit text for section heading title</a:t>
            </a:r>
            <a:endParaRPr lang="en-US" dirty="0"/>
          </a:p>
        </p:txBody>
      </p:sp>
      <p:sp>
        <p:nvSpPr>
          <p:cNvPr id="10" name="Content Placeholder 9"/>
          <p:cNvSpPr>
            <a:spLocks noGrp="1"/>
          </p:cNvSpPr>
          <p:nvPr>
            <p:ph sz="quarter" idx="14" hasCustomPrompt="1"/>
          </p:nvPr>
        </p:nvSpPr>
        <p:spPr>
          <a:xfrm>
            <a:off x="1981200" y="3581400"/>
            <a:ext cx="4953000" cy="609600"/>
          </a:xfrm>
          <a:prstGeom prst="rect">
            <a:avLst/>
          </a:prstGeom>
        </p:spPr>
        <p:txBody>
          <a:bodyPr/>
          <a:lstStyle>
            <a:lvl1pPr marL="0" indent="0" algn="ctr">
              <a:buNone/>
              <a:defRPr sz="2800" b="1" baseline="0"/>
            </a:lvl1pPr>
          </a:lstStyle>
          <a:p>
            <a:pPr lvl="0"/>
            <a:r>
              <a:rPr lang="en-US" dirty="0" smtClean="0"/>
              <a:t>Presenter Name</a:t>
            </a:r>
          </a:p>
        </p:txBody>
      </p:sp>
      <p:sp>
        <p:nvSpPr>
          <p:cNvPr id="11" name="Content Placeholder 9"/>
          <p:cNvSpPr>
            <a:spLocks noGrp="1"/>
          </p:cNvSpPr>
          <p:nvPr>
            <p:ph sz="quarter" idx="15" hasCustomPrompt="1"/>
          </p:nvPr>
        </p:nvSpPr>
        <p:spPr>
          <a:xfrm>
            <a:off x="1981200" y="4191000"/>
            <a:ext cx="4953000" cy="609600"/>
          </a:xfrm>
          <a:prstGeom prst="rect">
            <a:avLst/>
          </a:prstGeom>
        </p:spPr>
        <p:txBody>
          <a:bodyPr/>
          <a:lstStyle>
            <a:lvl1pPr marL="0" indent="0" algn="ctr">
              <a:buNone/>
              <a:defRPr sz="2400" b="0" i="1" baseline="0"/>
            </a:lvl1pPr>
          </a:lstStyle>
          <a:p>
            <a:pPr lvl="0"/>
            <a:r>
              <a:rPr lang="en-US" dirty="0" smtClean="0"/>
              <a:t>Presenter Title</a:t>
            </a:r>
          </a:p>
        </p:txBody>
      </p:sp>
      <p:sp>
        <p:nvSpPr>
          <p:cNvPr id="7" name="Slide Number Placeholder 6"/>
          <p:cNvSpPr>
            <a:spLocks noGrp="1"/>
          </p:cNvSpPr>
          <p:nvPr>
            <p:ph type="sldNum" sz="quarter" idx="4"/>
          </p:nvPr>
        </p:nvSpPr>
        <p:spPr>
          <a:xfrm>
            <a:off x="8534399" y="6492875"/>
            <a:ext cx="607325" cy="365125"/>
          </a:xfrm>
          <a:prstGeom prst="rect">
            <a:avLst/>
          </a:prstGeom>
        </p:spPr>
        <p:txBody>
          <a:bodyPr/>
          <a:lstStyle>
            <a:lvl1pPr>
              <a:defRPr>
                <a:solidFill>
                  <a:schemeClr val="tx1"/>
                </a:solidFill>
              </a:defRPr>
            </a:lvl1pPr>
          </a:lstStyle>
          <a:p>
            <a:fld id="{F0FE4BC8-D1C5-4F3E-B788-8AFB7F72D5A6}" type="slidenum">
              <a:rPr lang="en-US" smtClean="0"/>
              <a:t>‹#›</a:t>
            </a:fld>
            <a:endParaRPr lang="en-US" dirty="0"/>
          </a:p>
        </p:txBody>
      </p:sp>
    </p:spTree>
    <p:extLst>
      <p:ext uri="{BB962C8B-B14F-4D97-AF65-F5344CB8AC3E}">
        <p14:creationId xmlns:p14="http://schemas.microsoft.com/office/powerpoint/2010/main" val="1553834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Alternative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599369C-A440-43C9-A82D-24EF3A24820B}" type="datetime1">
              <a:rPr lang="en-US" smtClean="0"/>
              <a:t>3/23/2016</a:t>
            </a:fld>
            <a:endParaRPr lang="en-US" dirty="0"/>
          </a:p>
        </p:txBody>
      </p:sp>
      <p:sp>
        <p:nvSpPr>
          <p:cNvPr id="4" name="Footer Placeholder 3"/>
          <p:cNvSpPr>
            <a:spLocks noGrp="1"/>
          </p:cNvSpPr>
          <p:nvPr>
            <p:ph type="ftr" sz="quarter" idx="11"/>
          </p:nvPr>
        </p:nvSpPr>
        <p:spPr/>
        <p:txBody>
          <a:bodyPr/>
          <a:lstStyle/>
          <a:p>
            <a:r>
              <a:rPr lang="en-US" smtClean="0"/>
              <a:t>&amp;p</a:t>
            </a:r>
            <a:endParaRPr lang="en-US" dirty="0"/>
          </a:p>
        </p:txBody>
      </p:sp>
      <p:sp>
        <p:nvSpPr>
          <p:cNvPr id="5" name="Slide Number Placeholder 4"/>
          <p:cNvSpPr>
            <a:spLocks noGrp="1"/>
          </p:cNvSpPr>
          <p:nvPr>
            <p:ph type="sldNum" sz="quarter" idx="12"/>
          </p:nvPr>
        </p:nvSpPr>
        <p:spPr/>
        <p:txBody>
          <a:bodyPr/>
          <a:lstStyle/>
          <a:p>
            <a:fld id="{F0FE4BC8-D1C5-4F3E-B788-8AFB7F72D5A6}" type="slidenum">
              <a:rPr lang="en-US" smtClean="0"/>
              <a:t>‹#›</a:t>
            </a:fld>
            <a:endParaRPr lang="en-US" dirty="0"/>
          </a:p>
        </p:txBody>
      </p:sp>
      <p:sp>
        <p:nvSpPr>
          <p:cNvPr id="6" name="Rectangle 5"/>
          <p:cNvSpPr/>
          <p:nvPr userDrawn="1"/>
        </p:nvSpPr>
        <p:spPr>
          <a:xfrm>
            <a:off x="0" y="2819400"/>
            <a:ext cx="9144000" cy="1447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8" name="Text Placeholder 7"/>
          <p:cNvSpPr>
            <a:spLocks noGrp="1"/>
          </p:cNvSpPr>
          <p:nvPr>
            <p:ph type="body" sz="quarter" idx="13" hasCustomPrompt="1"/>
          </p:nvPr>
        </p:nvSpPr>
        <p:spPr>
          <a:xfrm>
            <a:off x="990600" y="3124200"/>
            <a:ext cx="7391400" cy="990600"/>
          </a:xfrm>
          <a:prstGeom prst="rect">
            <a:avLst/>
          </a:prstGeom>
        </p:spPr>
        <p:txBody>
          <a:bodyPr/>
          <a:lstStyle>
            <a:lvl1pPr marL="0" indent="0" algn="ctr">
              <a:buNone/>
              <a:defRPr sz="4400" b="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section title</a:t>
            </a:r>
            <a:endParaRPr lang="en-US" dirty="0"/>
          </a:p>
        </p:txBody>
      </p:sp>
    </p:spTree>
    <p:extLst>
      <p:ext uri="{BB962C8B-B14F-4D97-AF65-F5344CB8AC3E}">
        <p14:creationId xmlns:p14="http://schemas.microsoft.com/office/powerpoint/2010/main" val="136789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imary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AC411F9-457E-47E3-AB7C-45B7F8C5D0FA}" type="datetime1">
              <a:rPr lang="en-US" smtClean="0"/>
              <a:t>3/23/2016</a:t>
            </a:fld>
            <a:endParaRPr lang="en-US" dirty="0"/>
          </a:p>
        </p:txBody>
      </p:sp>
      <p:sp>
        <p:nvSpPr>
          <p:cNvPr id="6" name="Footer Placeholder 5"/>
          <p:cNvSpPr>
            <a:spLocks noGrp="1"/>
          </p:cNvSpPr>
          <p:nvPr>
            <p:ph type="ftr" sz="quarter" idx="11"/>
          </p:nvPr>
        </p:nvSpPr>
        <p:spPr/>
        <p:txBody>
          <a:bodyPr/>
          <a:lstStyle/>
          <a:p>
            <a:r>
              <a:rPr lang="en-US" smtClean="0"/>
              <a:t>&amp;p</a:t>
            </a:r>
            <a:endParaRPr lang="en-US" dirty="0"/>
          </a:p>
        </p:txBody>
      </p:sp>
      <p:sp>
        <p:nvSpPr>
          <p:cNvPr id="8" name="Text Placeholder 7"/>
          <p:cNvSpPr>
            <a:spLocks noGrp="1"/>
          </p:cNvSpPr>
          <p:nvPr>
            <p:ph type="body" sz="quarter" idx="13" hasCustomPrompt="1"/>
          </p:nvPr>
        </p:nvSpPr>
        <p:spPr>
          <a:xfrm>
            <a:off x="3733800" y="381000"/>
            <a:ext cx="4953000" cy="533400"/>
          </a:xfrm>
          <a:prstGeom prst="rect">
            <a:avLst/>
          </a:prstGeom>
        </p:spPr>
        <p:txBody>
          <a:bodyPr/>
          <a:lstStyle>
            <a:lvl1pPr marL="0" indent="0" algn="r">
              <a:buNone/>
              <a:defRPr sz="2600" b="1"/>
            </a:lvl1pPr>
          </a:lstStyle>
          <a:p>
            <a:pPr lvl="0"/>
            <a:r>
              <a:rPr lang="en-US" dirty="0" smtClean="0"/>
              <a:t>Click to edit text</a:t>
            </a:r>
            <a:endParaRPr lang="en-US" dirty="0"/>
          </a:p>
        </p:txBody>
      </p:sp>
      <p:sp>
        <p:nvSpPr>
          <p:cNvPr id="11" name="Text Placeholder 10"/>
          <p:cNvSpPr>
            <a:spLocks noGrp="1"/>
          </p:cNvSpPr>
          <p:nvPr>
            <p:ph type="body" sz="quarter" idx="14"/>
          </p:nvPr>
        </p:nvSpPr>
        <p:spPr>
          <a:xfrm>
            <a:off x="457200" y="1371600"/>
            <a:ext cx="8229600" cy="4648200"/>
          </a:xfrm>
          <a:prstGeom prst="rect">
            <a:avLst/>
          </a:prstGeom>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6"/>
          <p:cNvSpPr txBox="1">
            <a:spLocks/>
          </p:cNvSpPr>
          <p:nvPr userDrawn="1"/>
        </p:nvSpPr>
        <p:spPr>
          <a:xfrm>
            <a:off x="8534399" y="6492875"/>
            <a:ext cx="60732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0FE4BC8-D1C5-4F3E-B788-8AFB7F72D5A6}" type="slidenum">
              <a:rPr lang="en-US" smtClean="0"/>
              <a:pPr/>
              <a:t>‹#›</a:t>
            </a:fld>
            <a:endParaRPr lang="en-US" dirty="0"/>
          </a:p>
        </p:txBody>
      </p:sp>
    </p:spTree>
    <p:extLst>
      <p:ext uri="{BB962C8B-B14F-4D97-AF65-F5344CB8AC3E}">
        <p14:creationId xmlns:p14="http://schemas.microsoft.com/office/powerpoint/2010/main" val="3219175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imary Content Blue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1C808E-ABC9-4840-8F2D-730973653F9C}" type="datetime1">
              <a:rPr lang="en-US" smtClean="0"/>
              <a:t>3/23/2016</a:t>
            </a:fld>
            <a:endParaRPr lang="en-US" dirty="0"/>
          </a:p>
        </p:txBody>
      </p:sp>
      <p:sp>
        <p:nvSpPr>
          <p:cNvPr id="4" name="Footer Placeholder 3"/>
          <p:cNvSpPr>
            <a:spLocks noGrp="1"/>
          </p:cNvSpPr>
          <p:nvPr>
            <p:ph type="ftr" sz="quarter" idx="11"/>
          </p:nvPr>
        </p:nvSpPr>
        <p:spPr/>
        <p:txBody>
          <a:bodyPr/>
          <a:lstStyle/>
          <a:p>
            <a:r>
              <a:rPr lang="en-US" smtClean="0"/>
              <a:t>&amp;p</a:t>
            </a:r>
            <a:endParaRPr lang="en-US" dirty="0"/>
          </a:p>
        </p:txBody>
      </p:sp>
      <p:sp>
        <p:nvSpPr>
          <p:cNvPr id="6" name="Text Placeholder 7"/>
          <p:cNvSpPr>
            <a:spLocks noGrp="1"/>
          </p:cNvSpPr>
          <p:nvPr>
            <p:ph type="body" sz="quarter" idx="13" hasCustomPrompt="1"/>
          </p:nvPr>
        </p:nvSpPr>
        <p:spPr>
          <a:xfrm>
            <a:off x="3733800" y="381000"/>
            <a:ext cx="4953000" cy="533400"/>
          </a:xfrm>
          <a:prstGeom prst="rect">
            <a:avLst/>
          </a:prstGeom>
        </p:spPr>
        <p:txBody>
          <a:bodyPr/>
          <a:lstStyle>
            <a:lvl1pPr marL="0" indent="0" algn="r">
              <a:buNone/>
              <a:defRPr sz="2600" b="1"/>
            </a:lvl1pPr>
          </a:lstStyle>
          <a:p>
            <a:pPr lvl="0"/>
            <a:r>
              <a:rPr lang="en-US" dirty="0" smtClean="0"/>
              <a:t>Click to edit text</a:t>
            </a:r>
            <a:endParaRPr lang="en-US" dirty="0"/>
          </a:p>
        </p:txBody>
      </p:sp>
      <p:sp>
        <p:nvSpPr>
          <p:cNvPr id="7" name="Content Placeholder 2"/>
          <p:cNvSpPr>
            <a:spLocks noGrp="1"/>
          </p:cNvSpPr>
          <p:nvPr>
            <p:ph idx="1"/>
          </p:nvPr>
        </p:nvSpPr>
        <p:spPr>
          <a:xfrm>
            <a:off x="461963" y="1747520"/>
            <a:ext cx="8256587" cy="4348480"/>
          </a:xfrm>
          <a:prstGeom prst="rect">
            <a:avLst/>
          </a:prstGeom>
        </p:spPr>
        <p:txBody>
          <a:bodyPr/>
          <a:lstStyle>
            <a:lvl1pPr marL="346075" indent="-346075">
              <a:spcBef>
                <a:spcPts val="600"/>
              </a:spcBef>
              <a:spcAft>
                <a:spcPts val="600"/>
              </a:spcAft>
              <a:buClr>
                <a:srgbClr val="30628C"/>
              </a:buClr>
              <a:defRPr lang="en-US" sz="2400" baseline="0" dirty="0" smtClean="0">
                <a:solidFill>
                  <a:schemeClr val="tx1"/>
                </a:solidFill>
                <a:latin typeface="+mn-lt"/>
                <a:ea typeface="+mn-ea"/>
                <a:cs typeface="+mn-cs"/>
              </a:defRPr>
            </a:lvl1pPr>
            <a:lvl2pPr marL="690563" indent="-344488">
              <a:spcBef>
                <a:spcPts val="500"/>
              </a:spcBef>
              <a:spcAft>
                <a:spcPts val="500"/>
              </a:spcAft>
              <a:buFont typeface="Calibri" pitchFamily="34" charset="0"/>
              <a:buChar char="—"/>
              <a:defRPr sz="2000" baseline="0">
                <a:solidFill>
                  <a:schemeClr val="tx1"/>
                </a:solidFill>
              </a:defRPr>
            </a:lvl2pPr>
            <a:lvl3pPr marL="1025525" indent="-334963">
              <a:spcBef>
                <a:spcPts val="400"/>
              </a:spcBef>
              <a:spcAft>
                <a:spcPts val="400"/>
              </a:spcAft>
              <a:buClr>
                <a:srgbClr val="30628C"/>
              </a:buClr>
              <a:buFont typeface="Courier New" pitchFamily="49" charset="0"/>
              <a:buChar char="o"/>
              <a:defRPr sz="1800" baseline="0">
                <a:solidFill>
                  <a:schemeClr val="tx1"/>
                </a:solidFill>
              </a:defRPr>
            </a:lvl3pPr>
            <a:lvl4pPr marL="1260475" indent="-234950">
              <a:spcBef>
                <a:spcPts val="0"/>
              </a:spcBef>
              <a:buClr>
                <a:srgbClr val="30628C"/>
              </a:buClr>
              <a:defRPr sz="1600" baseline="0">
                <a:solidFill>
                  <a:schemeClr val="tx1"/>
                </a:solidFill>
              </a:defRPr>
            </a:lvl4pPr>
            <a:lvl5pPr marL="1604963" indent="-233363">
              <a:spcBef>
                <a:spcPts val="0"/>
              </a:spcBef>
              <a:defRPr sz="1600" baseline="0">
                <a:solidFill>
                  <a:schemeClr val="tx1"/>
                </a:solidFill>
              </a:defRPr>
            </a:lvl5pPr>
          </a:lstStyle>
          <a:p>
            <a:pPr marL="346075" lvl="0" indent="-346075" algn="l" rtl="0" eaLnBrk="1" fontAlgn="base" hangingPunct="1">
              <a:lnSpc>
                <a:spcPts val="2600"/>
              </a:lnSpc>
              <a:spcBef>
                <a:spcPts val="600"/>
              </a:spcBef>
              <a:spcAft>
                <a:spcPts val="600"/>
              </a:spcAft>
              <a:buClr>
                <a:srgbClr val="30628C"/>
              </a:buClr>
              <a:buSzPct val="90000"/>
              <a:buFont typeface="Arial"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p:txBody>
      </p:sp>
      <p:sp>
        <p:nvSpPr>
          <p:cNvPr id="8" name="Text Placeholder 2"/>
          <p:cNvSpPr>
            <a:spLocks noGrp="1"/>
          </p:cNvSpPr>
          <p:nvPr>
            <p:ph type="body" idx="14"/>
          </p:nvPr>
        </p:nvSpPr>
        <p:spPr>
          <a:xfrm>
            <a:off x="447040" y="1171171"/>
            <a:ext cx="8280400" cy="576984"/>
          </a:xfrm>
          <a:prstGeom prst="rect">
            <a:avLst/>
          </a:prstGeo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9" name="Slide Number Placeholder 6"/>
          <p:cNvSpPr txBox="1">
            <a:spLocks/>
          </p:cNvSpPr>
          <p:nvPr userDrawn="1"/>
        </p:nvSpPr>
        <p:spPr>
          <a:xfrm>
            <a:off x="8534399" y="6492875"/>
            <a:ext cx="60732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0FE4BC8-D1C5-4F3E-B788-8AFB7F72D5A6}" type="slidenum">
              <a:rPr lang="en-US" smtClean="0"/>
              <a:pPr/>
              <a:t>‹#›</a:t>
            </a:fld>
            <a:endParaRPr lang="en-US" dirty="0"/>
          </a:p>
        </p:txBody>
      </p:sp>
    </p:spTree>
    <p:extLst>
      <p:ext uri="{BB962C8B-B14F-4D97-AF65-F5344CB8AC3E}">
        <p14:creationId xmlns:p14="http://schemas.microsoft.com/office/powerpoint/2010/main" val="295978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1123950"/>
            <a:ext cx="42687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763712"/>
            <a:ext cx="42687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23950"/>
            <a:ext cx="43465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63712"/>
            <a:ext cx="43465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D1130A8-B54F-40A1-B307-89BC19A8BDF8}" type="datetime1">
              <a:rPr lang="en-US" smtClean="0"/>
              <a:t>3/23/2016</a:t>
            </a:fld>
            <a:endParaRPr lang="en-US" dirty="0"/>
          </a:p>
        </p:txBody>
      </p:sp>
      <p:sp>
        <p:nvSpPr>
          <p:cNvPr id="8" name="Footer Placeholder 7"/>
          <p:cNvSpPr>
            <a:spLocks noGrp="1"/>
          </p:cNvSpPr>
          <p:nvPr>
            <p:ph type="ftr" sz="quarter" idx="11"/>
          </p:nvPr>
        </p:nvSpPr>
        <p:spPr/>
        <p:txBody>
          <a:bodyPr/>
          <a:lstStyle/>
          <a:p>
            <a:r>
              <a:rPr lang="en-US" smtClean="0"/>
              <a:t>&amp;p</a:t>
            </a:r>
            <a:endParaRPr lang="en-US" dirty="0"/>
          </a:p>
        </p:txBody>
      </p:sp>
      <p:sp>
        <p:nvSpPr>
          <p:cNvPr id="10" name="Text Placeholder 7"/>
          <p:cNvSpPr>
            <a:spLocks noGrp="1"/>
          </p:cNvSpPr>
          <p:nvPr>
            <p:ph type="body" sz="quarter" idx="13" hasCustomPrompt="1"/>
          </p:nvPr>
        </p:nvSpPr>
        <p:spPr>
          <a:xfrm>
            <a:off x="3733800" y="381000"/>
            <a:ext cx="4953000" cy="533400"/>
          </a:xfrm>
          <a:prstGeom prst="rect">
            <a:avLst/>
          </a:prstGeom>
        </p:spPr>
        <p:txBody>
          <a:bodyPr/>
          <a:lstStyle>
            <a:lvl1pPr marL="0" indent="0" algn="r">
              <a:buNone/>
              <a:defRPr sz="2600" b="1"/>
            </a:lvl1pPr>
          </a:lstStyle>
          <a:p>
            <a:pPr lvl="0"/>
            <a:r>
              <a:rPr lang="en-US" dirty="0" smtClean="0"/>
              <a:t>Click to edit text</a:t>
            </a:r>
            <a:endParaRPr lang="en-US" dirty="0"/>
          </a:p>
        </p:txBody>
      </p:sp>
      <p:sp>
        <p:nvSpPr>
          <p:cNvPr id="11" name="Slide Number Placeholder 6"/>
          <p:cNvSpPr txBox="1">
            <a:spLocks/>
          </p:cNvSpPr>
          <p:nvPr userDrawn="1"/>
        </p:nvSpPr>
        <p:spPr>
          <a:xfrm>
            <a:off x="8534399" y="6492875"/>
            <a:ext cx="60732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0FE4BC8-D1C5-4F3E-B788-8AFB7F72D5A6}" type="slidenum">
              <a:rPr lang="en-US" smtClean="0"/>
              <a:pPr/>
              <a:t>‹#›</a:t>
            </a:fld>
            <a:endParaRPr lang="en-US" dirty="0"/>
          </a:p>
        </p:txBody>
      </p:sp>
    </p:spTree>
    <p:extLst>
      <p:ext uri="{BB962C8B-B14F-4D97-AF65-F5344CB8AC3E}">
        <p14:creationId xmlns:p14="http://schemas.microsoft.com/office/powerpoint/2010/main" val="2157135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or Char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B91BF-9E57-4C39-B917-76158E65CEE4}" type="datetime1">
              <a:rPr lang="en-US" smtClean="0"/>
              <a:t>3/23/2016</a:t>
            </a:fld>
            <a:endParaRPr lang="en-US" dirty="0"/>
          </a:p>
        </p:txBody>
      </p:sp>
      <p:sp>
        <p:nvSpPr>
          <p:cNvPr id="3" name="Footer Placeholder 2"/>
          <p:cNvSpPr>
            <a:spLocks noGrp="1"/>
          </p:cNvSpPr>
          <p:nvPr>
            <p:ph type="ftr" sz="quarter" idx="11"/>
          </p:nvPr>
        </p:nvSpPr>
        <p:spPr/>
        <p:txBody>
          <a:bodyPr/>
          <a:lstStyle/>
          <a:p>
            <a:r>
              <a:rPr lang="en-US" smtClean="0"/>
              <a:t>&amp;p</a:t>
            </a:r>
            <a:endParaRPr lang="en-US" dirty="0"/>
          </a:p>
        </p:txBody>
      </p:sp>
      <p:sp>
        <p:nvSpPr>
          <p:cNvPr id="5" name="Text Placeholder 7"/>
          <p:cNvSpPr>
            <a:spLocks noGrp="1"/>
          </p:cNvSpPr>
          <p:nvPr>
            <p:ph type="body" sz="quarter" idx="13" hasCustomPrompt="1"/>
          </p:nvPr>
        </p:nvSpPr>
        <p:spPr>
          <a:xfrm>
            <a:off x="3733800" y="381000"/>
            <a:ext cx="4953000" cy="533400"/>
          </a:xfrm>
          <a:prstGeom prst="rect">
            <a:avLst/>
          </a:prstGeom>
        </p:spPr>
        <p:txBody>
          <a:bodyPr/>
          <a:lstStyle>
            <a:lvl1pPr marL="0" indent="0" algn="r">
              <a:buNone/>
              <a:defRPr sz="2600" b="1"/>
            </a:lvl1pPr>
          </a:lstStyle>
          <a:p>
            <a:pPr lvl="0"/>
            <a:r>
              <a:rPr lang="en-US" dirty="0" smtClean="0"/>
              <a:t>Click to edit text</a:t>
            </a:r>
            <a:endParaRPr lang="en-US" dirty="0"/>
          </a:p>
        </p:txBody>
      </p:sp>
      <p:sp>
        <p:nvSpPr>
          <p:cNvPr id="6" name="Slide Number Placeholder 6"/>
          <p:cNvSpPr txBox="1">
            <a:spLocks/>
          </p:cNvSpPr>
          <p:nvPr userDrawn="1"/>
        </p:nvSpPr>
        <p:spPr>
          <a:xfrm>
            <a:off x="8534399" y="6492875"/>
            <a:ext cx="60732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0FE4BC8-D1C5-4F3E-B788-8AFB7F72D5A6}" type="slidenum">
              <a:rPr lang="en-US" smtClean="0"/>
              <a:pPr/>
              <a:t>‹#›</a:t>
            </a:fld>
            <a:endParaRPr lang="en-US" dirty="0"/>
          </a:p>
        </p:txBody>
      </p:sp>
    </p:spTree>
    <p:extLst>
      <p:ext uri="{BB962C8B-B14F-4D97-AF65-F5344CB8AC3E}">
        <p14:creationId xmlns:p14="http://schemas.microsoft.com/office/powerpoint/2010/main" val="17363672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C3F8D-E35C-4C70-8061-CC9EB5EEB70F}" type="datetime1">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B0FA0-E8E9-4EB2-BAB2-DCFFC20FF89C}" type="slidenum">
              <a:rPr lang="en-US" smtClean="0"/>
              <a:t>‹#›</a:t>
            </a:fld>
            <a:endParaRPr lang="en-US"/>
          </a:p>
        </p:txBody>
      </p:sp>
    </p:spTree>
    <p:extLst>
      <p:ext uri="{BB962C8B-B14F-4D97-AF65-F5344CB8AC3E}">
        <p14:creationId xmlns:p14="http://schemas.microsoft.com/office/powerpoint/2010/main" val="200709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9369C-A440-43C9-A82D-24EF3A24820B}" type="datetime1">
              <a:rPr lang="en-US" smtClean="0"/>
              <a:t>3/23/2016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&amp;p</a:t>
            </a:r>
            <a:endParaRPr lang="en-US" dirty="0"/>
          </a:p>
        </p:txBody>
      </p:sp>
      <p:cxnSp>
        <p:nvCxnSpPr>
          <p:cNvPr id="8" name="Straight Connector 7"/>
          <p:cNvCxnSpPr/>
          <p:nvPr/>
        </p:nvCxnSpPr>
        <p:spPr bwMode="auto">
          <a:xfrm>
            <a:off x="2590800" y="857794"/>
            <a:ext cx="6106886" cy="0"/>
          </a:xfrm>
          <a:prstGeom prst="line">
            <a:avLst/>
          </a:prstGeom>
          <a:solidFill>
            <a:schemeClr val="bg1">
              <a:alpha val="45000"/>
            </a:schemeClr>
          </a:solidFill>
          <a:ln w="25400" cap="flat" cmpd="sng" algn="ctr">
            <a:solidFill>
              <a:srgbClr val="F17E1F"/>
            </a:solidFill>
            <a:prstDash val="solid"/>
            <a:round/>
            <a:headEnd type="none" w="med" len="med"/>
            <a:tailEnd type="none" w="med" len="med"/>
          </a:ln>
          <a:effectLst/>
        </p:spPr>
      </p:cxnSp>
      <p:sp>
        <p:nvSpPr>
          <p:cNvPr id="7" name="Slide Number Placeholder 6"/>
          <p:cNvSpPr>
            <a:spLocks noGrp="1"/>
          </p:cNvSpPr>
          <p:nvPr>
            <p:ph type="sldNum" sz="quarter" idx="4"/>
          </p:nvPr>
        </p:nvSpPr>
        <p:spPr>
          <a:xfrm>
            <a:off x="8534399" y="6492875"/>
            <a:ext cx="607325" cy="365125"/>
          </a:xfrm>
          <a:prstGeom prst="rect">
            <a:avLst/>
          </a:prstGeom>
        </p:spPr>
        <p:txBody>
          <a:bodyPr/>
          <a:lstStyle>
            <a:lvl1pPr>
              <a:defRPr>
                <a:solidFill>
                  <a:schemeClr val="tx1"/>
                </a:solidFill>
              </a:defRPr>
            </a:lvl1pPr>
          </a:lstStyle>
          <a:p>
            <a:fld id="{F0FE4BC8-D1C5-4F3E-B788-8AFB7F72D5A6}" type="slidenum">
              <a:rPr lang="en-US" smtClean="0"/>
              <a:t>‹#›</a:t>
            </a:fld>
            <a:endParaRPr lang="en-US" dirty="0"/>
          </a:p>
        </p:txBody>
      </p:sp>
      <p:sp>
        <p:nvSpPr>
          <p:cNvPr id="10" name="Text Placeholder 4"/>
          <p:cNvSpPr txBox="1">
            <a:spLocks/>
          </p:cNvSpPr>
          <p:nvPr userDrawn="1"/>
        </p:nvSpPr>
        <p:spPr>
          <a:xfrm>
            <a:off x="3733800" y="228600"/>
            <a:ext cx="4963886" cy="49183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b="1" dirty="0"/>
          </a:p>
        </p:txBody>
      </p:sp>
      <p:grpSp>
        <p:nvGrpSpPr>
          <p:cNvPr id="11" name="Group 10"/>
          <p:cNvGrpSpPr/>
          <p:nvPr userDrawn="1"/>
        </p:nvGrpSpPr>
        <p:grpSpPr>
          <a:xfrm>
            <a:off x="152399" y="228600"/>
            <a:ext cx="2334985" cy="990600"/>
            <a:chOff x="152400" y="94325"/>
            <a:chExt cx="2514600" cy="1066800"/>
          </a:xfrm>
        </p:grpSpPr>
        <p:sp>
          <p:nvSpPr>
            <p:cNvPr id="12" name="Rectangle 11"/>
            <p:cNvSpPr/>
            <p:nvPr/>
          </p:nvSpPr>
          <p:spPr>
            <a:xfrm>
              <a:off x="152400" y="94325"/>
              <a:ext cx="2514600" cy="106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4225" y="103513"/>
              <a:ext cx="2230951" cy="1048425"/>
            </a:xfrm>
            <a:prstGeom prst="rect">
              <a:avLst/>
            </a:prstGeom>
          </p:spPr>
        </p:pic>
      </p:grpSp>
    </p:spTree>
    <p:extLst>
      <p:ext uri="{BB962C8B-B14F-4D97-AF65-F5344CB8AC3E}">
        <p14:creationId xmlns:p14="http://schemas.microsoft.com/office/powerpoint/2010/main" val="454946478"/>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50" r:id="rId3"/>
    <p:sldLayoutId id="2147483668" r:id="rId4"/>
    <p:sldLayoutId id="2147483652" r:id="rId5"/>
    <p:sldLayoutId id="2147483654" r:id="rId6"/>
    <p:sldLayoutId id="2147483653" r:id="rId7"/>
    <p:sldLayoutId id="2147483655" r:id="rId8"/>
    <p:sldLayoutId id="2147483669" r:id="rId9"/>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9BF0E-8E47-498F-B788-EFEB68CB575A}" type="datetime1">
              <a:rPr lang="en-US" smtClean="0"/>
              <a:t>3/23/2016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&amp;p</a:t>
            </a:r>
            <a:endParaRPr lang="en-US" dirty="0"/>
          </a:p>
        </p:txBody>
      </p:sp>
      <p:cxnSp>
        <p:nvCxnSpPr>
          <p:cNvPr id="8" name="Straight Connector 7"/>
          <p:cNvCxnSpPr/>
          <p:nvPr/>
        </p:nvCxnSpPr>
        <p:spPr bwMode="auto">
          <a:xfrm>
            <a:off x="273786" y="398929"/>
            <a:ext cx="8413014" cy="0"/>
          </a:xfrm>
          <a:prstGeom prst="line">
            <a:avLst/>
          </a:prstGeom>
          <a:solidFill>
            <a:schemeClr val="bg1">
              <a:alpha val="45000"/>
            </a:schemeClr>
          </a:solidFill>
          <a:ln w="25400" cap="flat" cmpd="sng" algn="ctr">
            <a:solidFill>
              <a:srgbClr val="F17E1F"/>
            </a:solidFill>
            <a:prstDash val="solid"/>
            <a:round/>
            <a:headEnd type="none" w="med" len="med"/>
            <a:tailEnd type="none" w="med" len="med"/>
          </a:ln>
          <a:effectLst/>
        </p:spPr>
      </p:cxnSp>
      <p:sp>
        <p:nvSpPr>
          <p:cNvPr id="7" name="Slide Number Placeholder 6"/>
          <p:cNvSpPr txBox="1">
            <a:spLocks/>
          </p:cNvSpPr>
          <p:nvPr userDrawn="1"/>
        </p:nvSpPr>
        <p:spPr>
          <a:xfrm>
            <a:off x="8534399" y="6492875"/>
            <a:ext cx="60732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0FE4BC8-D1C5-4F3E-B788-8AFB7F72D5A6}" type="slidenum">
              <a:rPr lang="en-US" smtClean="0"/>
              <a:pPr/>
              <a:t>‹#›</a:t>
            </a:fld>
            <a:endParaRPr lang="en-US" dirty="0"/>
          </a:p>
        </p:txBody>
      </p:sp>
      <p:grpSp>
        <p:nvGrpSpPr>
          <p:cNvPr id="11" name="Group 10"/>
          <p:cNvGrpSpPr/>
          <p:nvPr userDrawn="1"/>
        </p:nvGrpSpPr>
        <p:grpSpPr>
          <a:xfrm>
            <a:off x="152400" y="94325"/>
            <a:ext cx="1447800" cy="614218"/>
            <a:chOff x="152400" y="94325"/>
            <a:chExt cx="2514600" cy="1066800"/>
          </a:xfrm>
        </p:grpSpPr>
        <p:sp>
          <p:nvSpPr>
            <p:cNvPr id="12" name="Rectangle 11"/>
            <p:cNvSpPr/>
            <p:nvPr/>
          </p:nvSpPr>
          <p:spPr>
            <a:xfrm>
              <a:off x="152400" y="94325"/>
              <a:ext cx="2514600" cy="106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225" y="103513"/>
              <a:ext cx="2230951" cy="1048425"/>
            </a:xfrm>
            <a:prstGeom prst="rect">
              <a:avLst/>
            </a:prstGeom>
          </p:spPr>
        </p:pic>
      </p:grpSp>
    </p:spTree>
    <p:extLst>
      <p:ext uri="{BB962C8B-B14F-4D97-AF65-F5344CB8AC3E}">
        <p14:creationId xmlns:p14="http://schemas.microsoft.com/office/powerpoint/2010/main" val="2514792895"/>
      </p:ext>
    </p:extLst>
  </p:cSld>
  <p:clrMap bg1="lt1" tx1="dk1" bg2="lt2" tx2="dk2" accent1="accent1" accent2="accent2" accent3="accent3" accent4="accent4" accent5="accent5" accent6="accent6" hlink="hlink" folHlink="folHlink"/>
  <p:sldLayoutIdLst>
    <p:sldLayoutId id="2147483666" r:id="rId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hyperlink" Target="http://gradschool.unc.edu/policies/faculty-staff/gradstar/"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HR User Group Meeting</a:t>
            </a:r>
            <a:endParaRPr lang="en-US" dirty="0"/>
          </a:p>
        </p:txBody>
      </p:sp>
      <p:sp>
        <p:nvSpPr>
          <p:cNvPr id="4" name="Subtitle 3"/>
          <p:cNvSpPr>
            <a:spLocks noGrp="1"/>
          </p:cNvSpPr>
          <p:nvPr>
            <p:ph type="subTitle" idx="1"/>
          </p:nvPr>
        </p:nvSpPr>
        <p:spPr/>
        <p:txBody>
          <a:bodyPr/>
          <a:lstStyle/>
          <a:p>
            <a:endParaRPr lang="en-US"/>
          </a:p>
        </p:txBody>
      </p:sp>
      <p:sp>
        <p:nvSpPr>
          <p:cNvPr id="5" name="Text Placeholder 4"/>
          <p:cNvSpPr>
            <a:spLocks noGrp="1"/>
          </p:cNvSpPr>
          <p:nvPr>
            <p:ph type="body" idx="13"/>
          </p:nvPr>
        </p:nvSpPr>
        <p:spPr/>
        <p:txBody>
          <a:bodyPr/>
          <a:lstStyle/>
          <a:p>
            <a:r>
              <a:rPr lang="en-US" dirty="0" smtClean="0"/>
              <a:t>March 23, 2016</a:t>
            </a:r>
            <a:endParaRPr lang="en-US" dirty="0"/>
          </a:p>
        </p:txBody>
      </p:sp>
    </p:spTree>
    <p:extLst>
      <p:ext uri="{BB962C8B-B14F-4D97-AF65-F5344CB8AC3E}">
        <p14:creationId xmlns:p14="http://schemas.microsoft.com/office/powerpoint/2010/main" val="3074857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dirty="0"/>
              <a:t>Department ID Changes</a:t>
            </a:r>
          </a:p>
          <a:p>
            <a:endParaRPr lang="en-US" dirty="0"/>
          </a:p>
        </p:txBody>
      </p:sp>
      <p:sp>
        <p:nvSpPr>
          <p:cNvPr id="3" name="Content Placeholder 2"/>
          <p:cNvSpPr>
            <a:spLocks noGrp="1"/>
          </p:cNvSpPr>
          <p:nvPr>
            <p:ph type="body" sz="quarter" idx="14"/>
          </p:nvPr>
        </p:nvSpPr>
        <p:spPr/>
        <p:txBody>
          <a:bodyPr/>
          <a:lstStyle/>
          <a:p>
            <a:r>
              <a:rPr lang="en-US" dirty="0" smtClean="0"/>
              <a:t>Changes </a:t>
            </a:r>
            <a:r>
              <a:rPr lang="en-US" dirty="0"/>
              <a:t>once a Fiscal Year</a:t>
            </a:r>
          </a:p>
          <a:p>
            <a:pPr lvl="1"/>
            <a:r>
              <a:rPr lang="en-US" dirty="0"/>
              <a:t>Name Change, New Department, Inactivate, Re-organizational </a:t>
            </a:r>
            <a:r>
              <a:rPr lang="en-US" dirty="0" smtClean="0"/>
              <a:t>change</a:t>
            </a:r>
            <a:endParaRPr lang="en-US" dirty="0"/>
          </a:p>
          <a:p>
            <a:r>
              <a:rPr lang="en-US" dirty="0"/>
              <a:t>Changes for  (7/1/2016)</a:t>
            </a:r>
          </a:p>
          <a:p>
            <a:pPr lvl="1"/>
            <a:r>
              <a:rPr lang="en-US" dirty="0"/>
              <a:t>Department Update </a:t>
            </a:r>
            <a:r>
              <a:rPr lang="en-US" dirty="0" smtClean="0"/>
              <a:t>Form</a:t>
            </a:r>
            <a:endParaRPr lang="en-US" dirty="0"/>
          </a:p>
          <a:p>
            <a:r>
              <a:rPr lang="en-US" dirty="0"/>
              <a:t>Inactivation of Department ID</a:t>
            </a:r>
          </a:p>
          <a:p>
            <a:pPr lvl="1"/>
            <a:r>
              <a:rPr lang="en-US" dirty="0"/>
              <a:t>Requested inactivation for departments from last year - resubmit</a:t>
            </a:r>
          </a:p>
          <a:p>
            <a:pPr lvl="1"/>
            <a:r>
              <a:rPr lang="en-US" dirty="0"/>
              <a:t>Inactivation – department must have no activity </a:t>
            </a:r>
          </a:p>
          <a:p>
            <a:pPr lvl="1"/>
            <a:r>
              <a:rPr lang="en-US" dirty="0"/>
              <a:t>Eliminate </a:t>
            </a:r>
            <a:r>
              <a:rPr lang="en-US" dirty="0" smtClean="0"/>
              <a:t>risks</a:t>
            </a:r>
          </a:p>
          <a:p>
            <a:endParaRPr lang="en-US" dirty="0"/>
          </a:p>
        </p:txBody>
      </p:sp>
    </p:spTree>
    <p:extLst>
      <p:ext uri="{BB962C8B-B14F-4D97-AF65-F5344CB8AC3E}">
        <p14:creationId xmlns:p14="http://schemas.microsoft.com/office/powerpoint/2010/main" val="1969985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smtClean="0"/>
              <a:t>Employees Waive Right to Paper W2 </a:t>
            </a:r>
            <a:endParaRPr lang="en-US" dirty="0"/>
          </a:p>
        </p:txBody>
      </p:sp>
      <p:sp>
        <p:nvSpPr>
          <p:cNvPr id="5" name="Content Placeholder 4"/>
          <p:cNvSpPr>
            <a:spLocks noGrp="1"/>
          </p:cNvSpPr>
          <p:nvPr>
            <p:ph sz="quarter" idx="14"/>
          </p:nvPr>
        </p:nvSpPr>
        <p:spPr/>
        <p:txBody>
          <a:bodyPr/>
          <a:lstStyle/>
          <a:p>
            <a:r>
              <a:rPr lang="en-US" dirty="0" smtClean="0"/>
              <a:t>Brian Simet</a:t>
            </a:r>
            <a:endParaRPr lang="en-US" dirty="0"/>
          </a:p>
        </p:txBody>
      </p:sp>
      <p:sp>
        <p:nvSpPr>
          <p:cNvPr id="6" name="Content Placeholder 5"/>
          <p:cNvSpPr>
            <a:spLocks noGrp="1"/>
          </p:cNvSpPr>
          <p:nvPr>
            <p:ph sz="quarter" idx="15"/>
          </p:nvPr>
        </p:nvSpPr>
        <p:spPr/>
        <p:txBody>
          <a:bodyPr/>
          <a:lstStyle/>
          <a:p>
            <a:r>
              <a:rPr lang="en-US" dirty="0" smtClean="0"/>
              <a:t>Payroll Director</a:t>
            </a:r>
            <a:br>
              <a:rPr lang="en-US" dirty="0" smtClean="0"/>
            </a:br>
            <a:endParaRPr lang="en-US" dirty="0"/>
          </a:p>
        </p:txBody>
      </p:sp>
    </p:spTree>
    <p:extLst>
      <p:ext uri="{BB962C8B-B14F-4D97-AF65-F5344CB8AC3E}">
        <p14:creationId xmlns:p14="http://schemas.microsoft.com/office/powerpoint/2010/main" val="2746672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Payroll Topics</a:t>
            </a:r>
            <a:endParaRPr lang="en-US" dirty="0"/>
          </a:p>
        </p:txBody>
      </p:sp>
      <p:sp>
        <p:nvSpPr>
          <p:cNvPr id="3" name="Text Placeholder 2"/>
          <p:cNvSpPr>
            <a:spLocks noGrp="1"/>
          </p:cNvSpPr>
          <p:nvPr>
            <p:ph type="body" sz="quarter" idx="14"/>
          </p:nvPr>
        </p:nvSpPr>
        <p:spPr/>
        <p:txBody>
          <a:bodyPr/>
          <a:lstStyle/>
          <a:p>
            <a:r>
              <a:rPr lang="en-US" dirty="0" smtClean="0"/>
              <a:t>Coming Soon</a:t>
            </a:r>
          </a:p>
          <a:p>
            <a:pPr lvl="1"/>
            <a:r>
              <a:rPr lang="en-US" dirty="0" smtClean="0"/>
              <a:t>Communication Campaign to encourage employees to waive printing of paper W2 – Self Service</a:t>
            </a:r>
            <a:endParaRPr lang="en-US" dirty="0"/>
          </a:p>
          <a:p>
            <a:r>
              <a:rPr lang="en-US" dirty="0" smtClean="0"/>
              <a:t>Walk On topic</a:t>
            </a:r>
          </a:p>
          <a:p>
            <a:pPr lvl="1"/>
            <a:r>
              <a:rPr lang="en-US" dirty="0" smtClean="0"/>
              <a:t>Manual Check Procedure</a:t>
            </a:r>
          </a:p>
          <a:p>
            <a:pPr lvl="2"/>
            <a:r>
              <a:rPr lang="en-US" dirty="0" smtClean="0"/>
              <a:t>Opportunities for Improvements</a:t>
            </a:r>
            <a:endParaRPr lang="en-US" dirty="0"/>
          </a:p>
          <a:p>
            <a:r>
              <a:rPr lang="en-US" dirty="0" smtClean="0"/>
              <a:t>SHRA Student</a:t>
            </a:r>
          </a:p>
          <a:p>
            <a:pPr lvl="1"/>
            <a:r>
              <a:rPr lang="en-US" dirty="0" smtClean="0"/>
              <a:t>Reasons for leaving them active even though they have not </a:t>
            </a:r>
            <a:r>
              <a:rPr lang="en-US" smtClean="0"/>
              <a:t>been paid</a:t>
            </a:r>
            <a:endParaRPr lang="en-US" dirty="0" smtClean="0"/>
          </a:p>
        </p:txBody>
      </p:sp>
    </p:spTree>
    <p:extLst>
      <p:ext uri="{BB962C8B-B14F-4D97-AF65-F5344CB8AC3E}">
        <p14:creationId xmlns:p14="http://schemas.microsoft.com/office/powerpoint/2010/main" val="2782940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dirty="0" smtClean="0"/>
              <a:t>EHRA/SHRA Transition</a:t>
            </a:r>
            <a:endParaRPr lang="en-US" dirty="0"/>
          </a:p>
        </p:txBody>
      </p:sp>
      <p:sp>
        <p:nvSpPr>
          <p:cNvPr id="5" name="Content Placeholder 4"/>
          <p:cNvSpPr>
            <a:spLocks noGrp="1"/>
          </p:cNvSpPr>
          <p:nvPr>
            <p:ph sz="quarter" idx="14"/>
          </p:nvPr>
        </p:nvSpPr>
        <p:spPr/>
        <p:txBody>
          <a:bodyPr/>
          <a:lstStyle/>
          <a:p>
            <a:r>
              <a:rPr lang="en-US" dirty="0" smtClean="0"/>
              <a:t>Corrie </a:t>
            </a:r>
            <a:r>
              <a:rPr lang="en-US" dirty="0" err="1" smtClean="0"/>
              <a:t>Mimms</a:t>
            </a:r>
            <a:endParaRPr lang="en-US" dirty="0"/>
          </a:p>
        </p:txBody>
      </p:sp>
      <p:sp>
        <p:nvSpPr>
          <p:cNvPr id="6" name="Content Placeholder 5"/>
          <p:cNvSpPr>
            <a:spLocks noGrp="1"/>
          </p:cNvSpPr>
          <p:nvPr>
            <p:ph sz="quarter" idx="15"/>
          </p:nvPr>
        </p:nvSpPr>
        <p:spPr/>
        <p:txBody>
          <a:bodyPr/>
          <a:lstStyle/>
          <a:p>
            <a:r>
              <a:rPr lang="en-US" dirty="0" smtClean="0"/>
              <a:t>Business Analyst</a:t>
            </a:r>
            <a:r>
              <a:rPr lang="en-US" dirty="0" smtClean="0"/>
              <a:t/>
            </a:r>
            <a:br>
              <a:rPr lang="en-US" dirty="0" smtClean="0"/>
            </a:br>
            <a:endParaRPr lang="en-US" dirty="0"/>
          </a:p>
        </p:txBody>
      </p:sp>
    </p:spTree>
    <p:extLst>
      <p:ext uri="{BB962C8B-B14F-4D97-AF65-F5344CB8AC3E}">
        <p14:creationId xmlns:p14="http://schemas.microsoft.com/office/powerpoint/2010/main" val="7769876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dirty="0" smtClean="0"/>
              <a:t>Updating SPA/EPA Terminology</a:t>
            </a:r>
            <a:endParaRPr lang="en-US" dirty="0"/>
          </a:p>
        </p:txBody>
      </p:sp>
      <p:sp>
        <p:nvSpPr>
          <p:cNvPr id="4" name="Text Placeholder 3"/>
          <p:cNvSpPr>
            <a:spLocks noGrp="1"/>
          </p:cNvSpPr>
          <p:nvPr>
            <p:ph type="body" sz="quarter" idx="14"/>
          </p:nvPr>
        </p:nvSpPr>
        <p:spPr/>
        <p:txBody>
          <a:bodyPr/>
          <a:lstStyle/>
          <a:p>
            <a:r>
              <a:rPr lang="en-US" dirty="0" smtClean="0"/>
              <a:t>2014 </a:t>
            </a:r>
            <a:r>
              <a:rPr lang="en-US" dirty="0"/>
              <a:t>NC Human Resources Act (House Bill 834)</a:t>
            </a:r>
          </a:p>
          <a:p>
            <a:r>
              <a:rPr lang="en-US" dirty="0"/>
              <a:t>Modernized the State’s HR Management system</a:t>
            </a:r>
          </a:p>
          <a:p>
            <a:pPr lvl="1"/>
            <a:r>
              <a:rPr lang="en-US" dirty="0"/>
              <a:t>Replaced The Office of State Personnel (OSP) with The Office of State Human Resources (OSHR)</a:t>
            </a:r>
          </a:p>
          <a:p>
            <a:pPr lvl="2"/>
            <a:r>
              <a:rPr lang="en-US" dirty="0"/>
              <a:t>Reports into the Governor instead of </a:t>
            </a:r>
            <a:r>
              <a:rPr lang="en-US" dirty="0" err="1"/>
              <a:t>Dept</a:t>
            </a:r>
            <a:r>
              <a:rPr lang="en-US" dirty="0"/>
              <a:t> of Admin </a:t>
            </a:r>
          </a:p>
          <a:p>
            <a:pPr lvl="2"/>
            <a:r>
              <a:rPr lang="en-US" dirty="0"/>
              <a:t>C. Neal Alexander, Jr., Director OSHR</a:t>
            </a:r>
          </a:p>
          <a:p>
            <a:pPr fontAlgn="t"/>
            <a:r>
              <a:rPr lang="en-US" dirty="0"/>
              <a:t>Terminology change in </a:t>
            </a:r>
            <a:r>
              <a:rPr lang="en-US" dirty="0" smtClean="0"/>
              <a:t>systems/policies:</a:t>
            </a:r>
            <a:endParaRPr lang="en-US" b="1" dirty="0"/>
          </a:p>
          <a:p>
            <a:pPr fontAlgn="t"/>
            <a:endParaRPr lang="en-US" b="1" dirty="0" smtClean="0"/>
          </a:p>
          <a:p>
            <a:pPr fontAlgn="t"/>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70629856"/>
              </p:ext>
            </p:extLst>
          </p:nvPr>
        </p:nvGraphicFramePr>
        <p:xfrm>
          <a:off x="990600" y="4343400"/>
          <a:ext cx="7543801" cy="1824711"/>
        </p:xfrm>
        <a:graphic>
          <a:graphicData uri="http://schemas.openxmlformats.org/drawingml/2006/table">
            <a:tbl>
              <a:tblPr firstRow="1" bandRow="1">
                <a:tableStyleId>{5C22544A-7EE6-4342-B048-85BDC9FD1C3A}</a:tableStyleId>
              </a:tblPr>
              <a:tblGrid>
                <a:gridCol w="1037273"/>
                <a:gridCol w="3229927"/>
                <a:gridCol w="3276601"/>
              </a:tblGrid>
              <a:tr h="914400">
                <a:tc>
                  <a:txBody>
                    <a:bodyPr/>
                    <a:lstStyle/>
                    <a:p>
                      <a:r>
                        <a:rPr lang="en-US" sz="2000" dirty="0" smtClean="0"/>
                        <a:t>Old</a:t>
                      </a:r>
                      <a:endParaRPr lang="en-US" sz="2000" dirty="0"/>
                    </a:p>
                  </a:txBody>
                  <a:tcPr/>
                </a:tc>
                <a:tc>
                  <a:txBody>
                    <a:bodyPr/>
                    <a:lstStyle/>
                    <a:p>
                      <a:r>
                        <a:rPr lang="en-US" sz="2000" dirty="0" smtClean="0"/>
                        <a:t>SPA:  Subject to the</a:t>
                      </a:r>
                      <a:r>
                        <a:rPr lang="en-US" sz="2000" baseline="0" dirty="0" smtClean="0"/>
                        <a:t> Personnel Act</a:t>
                      </a:r>
                      <a:endParaRPr lang="en-US" sz="2000" dirty="0"/>
                    </a:p>
                  </a:txBody>
                  <a:tcPr/>
                </a:tc>
                <a:tc>
                  <a:txBody>
                    <a:bodyPr/>
                    <a:lstStyle/>
                    <a:p>
                      <a:r>
                        <a:rPr lang="en-US" sz="2000" dirty="0" smtClean="0"/>
                        <a:t>EPA:  Exempt from the Personnel</a:t>
                      </a:r>
                      <a:r>
                        <a:rPr lang="en-US" sz="2000" baseline="0" dirty="0" smtClean="0"/>
                        <a:t> Act</a:t>
                      </a:r>
                      <a:endParaRPr lang="en-US" sz="2000" dirty="0"/>
                    </a:p>
                  </a:txBody>
                  <a:tcPr/>
                </a:tc>
              </a:tr>
              <a:tr h="910311">
                <a:tc>
                  <a:txBody>
                    <a:bodyPr/>
                    <a:lstStyle/>
                    <a:p>
                      <a:r>
                        <a:rPr lang="en-US" sz="2000" dirty="0" smtClean="0"/>
                        <a:t>New</a:t>
                      </a:r>
                      <a:endParaRPr lang="en-US" sz="2000" dirty="0"/>
                    </a:p>
                  </a:txBody>
                  <a:tcPr/>
                </a:tc>
                <a:tc>
                  <a:txBody>
                    <a:bodyPr/>
                    <a:lstStyle/>
                    <a:p>
                      <a:r>
                        <a:rPr lang="en-US" sz="2000" dirty="0" smtClean="0"/>
                        <a:t>SHRA:  Subject to the  Human Resources Act</a:t>
                      </a:r>
                      <a:endParaRPr lang="en-US" sz="2000" dirty="0"/>
                    </a:p>
                  </a:txBody>
                  <a:tcPr/>
                </a:tc>
                <a:tc>
                  <a:txBody>
                    <a:bodyPr/>
                    <a:lstStyle/>
                    <a:p>
                      <a:r>
                        <a:rPr lang="en-US" sz="2000" dirty="0" smtClean="0"/>
                        <a:t>EHRA:</a:t>
                      </a:r>
                      <a:r>
                        <a:rPr lang="en-US" sz="2000" baseline="0" dirty="0" smtClean="0"/>
                        <a:t>  Exempt from the Human Resources Act</a:t>
                      </a:r>
                      <a:endParaRPr lang="en-US" sz="2000" dirty="0"/>
                    </a:p>
                  </a:txBody>
                  <a:tcPr/>
                </a:tc>
              </a:tr>
            </a:tbl>
          </a:graphicData>
        </a:graphic>
      </p:graphicFrame>
    </p:spTree>
    <p:extLst>
      <p:ext uri="{BB962C8B-B14F-4D97-AF65-F5344CB8AC3E}">
        <p14:creationId xmlns:p14="http://schemas.microsoft.com/office/powerpoint/2010/main" val="3460022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1524000" y="2133600"/>
            <a:ext cx="5867400" cy="1447800"/>
          </a:xfrm>
        </p:spPr>
        <p:txBody>
          <a:bodyPr/>
          <a:lstStyle/>
          <a:p>
            <a:r>
              <a:rPr lang="en-US" dirty="0"/>
              <a:t>EHRA </a:t>
            </a:r>
            <a:r>
              <a:rPr lang="en-US" dirty="0" smtClean="0"/>
              <a:t>Student Reappointments</a:t>
            </a:r>
            <a:endParaRPr lang="en-US" dirty="0"/>
          </a:p>
        </p:txBody>
      </p:sp>
      <p:sp>
        <p:nvSpPr>
          <p:cNvPr id="5" name="Content Placeholder 4"/>
          <p:cNvSpPr>
            <a:spLocks noGrp="1"/>
          </p:cNvSpPr>
          <p:nvPr>
            <p:ph sz="quarter" idx="14"/>
          </p:nvPr>
        </p:nvSpPr>
        <p:spPr/>
        <p:txBody>
          <a:bodyPr/>
          <a:lstStyle/>
          <a:p>
            <a:r>
              <a:rPr lang="en-US" dirty="0" smtClean="0"/>
              <a:t>Corrie Mimms</a:t>
            </a:r>
            <a:endParaRPr lang="en-US" dirty="0"/>
          </a:p>
        </p:txBody>
      </p:sp>
      <p:sp>
        <p:nvSpPr>
          <p:cNvPr id="6" name="Content Placeholder 5"/>
          <p:cNvSpPr>
            <a:spLocks noGrp="1"/>
          </p:cNvSpPr>
          <p:nvPr>
            <p:ph sz="quarter" idx="15"/>
          </p:nvPr>
        </p:nvSpPr>
        <p:spPr/>
        <p:txBody>
          <a:bodyPr/>
          <a:lstStyle/>
          <a:p>
            <a:r>
              <a:rPr lang="en-US" dirty="0" smtClean="0"/>
              <a:t>Business Analyst</a:t>
            </a:r>
            <a:br>
              <a:rPr lang="en-US" dirty="0" smtClean="0"/>
            </a:br>
            <a:endParaRPr lang="en-US" dirty="0"/>
          </a:p>
        </p:txBody>
      </p:sp>
    </p:spTree>
    <p:extLst>
      <p:ext uri="{BB962C8B-B14F-4D97-AF65-F5344CB8AC3E}">
        <p14:creationId xmlns:p14="http://schemas.microsoft.com/office/powerpoint/2010/main" val="385389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dirty="0" smtClean="0"/>
              <a:t>EHRA </a:t>
            </a:r>
            <a:r>
              <a:rPr lang="en-US" dirty="0"/>
              <a:t>Student Reappointments</a:t>
            </a:r>
          </a:p>
        </p:txBody>
      </p:sp>
      <p:sp>
        <p:nvSpPr>
          <p:cNvPr id="3" name="Content Placeholder 2"/>
          <p:cNvSpPr>
            <a:spLocks noGrp="1"/>
          </p:cNvSpPr>
          <p:nvPr>
            <p:ph idx="1"/>
          </p:nvPr>
        </p:nvSpPr>
        <p:spPr>
          <a:xfrm>
            <a:off x="467292" y="1748155"/>
            <a:ext cx="8256587" cy="4348480"/>
          </a:xfrm>
        </p:spPr>
        <p:txBody>
          <a:bodyPr/>
          <a:lstStyle/>
          <a:p>
            <a:r>
              <a:rPr lang="en-US" dirty="0"/>
              <a:t>Extending appointment for a semester or longer </a:t>
            </a:r>
            <a:endParaRPr lang="en-US" dirty="0" smtClean="0"/>
          </a:p>
          <a:p>
            <a:pPr lvl="1"/>
            <a:r>
              <a:rPr lang="en-US" dirty="0" smtClean="0"/>
              <a:t>Job </a:t>
            </a:r>
            <a:r>
              <a:rPr lang="en-US" dirty="0"/>
              <a:t>Change / </a:t>
            </a:r>
            <a:r>
              <a:rPr lang="en-US" dirty="0" smtClean="0"/>
              <a:t>Reappointment</a:t>
            </a:r>
          </a:p>
          <a:p>
            <a:r>
              <a:rPr lang="en-US" dirty="0" smtClean="0"/>
              <a:t>Returning </a:t>
            </a:r>
            <a:r>
              <a:rPr lang="en-US" dirty="0"/>
              <a:t>an </a:t>
            </a:r>
            <a:r>
              <a:rPr lang="en-US" dirty="0" smtClean="0"/>
              <a:t>EHRA </a:t>
            </a:r>
            <a:r>
              <a:rPr lang="en-US" dirty="0"/>
              <a:t>Student from Short Work Break</a:t>
            </a:r>
          </a:p>
          <a:p>
            <a:pPr lvl="1"/>
            <a:r>
              <a:rPr lang="en-US" dirty="0" smtClean="0"/>
              <a:t>Return </a:t>
            </a:r>
            <a:r>
              <a:rPr lang="en-US" dirty="0"/>
              <a:t>from Work Break / EPA Reappointment </a:t>
            </a:r>
            <a:endParaRPr lang="en-US" dirty="0" smtClean="0"/>
          </a:p>
          <a:p>
            <a:r>
              <a:rPr lang="en-US" dirty="0"/>
              <a:t>Extending Expected Job End Date by a day or two </a:t>
            </a:r>
          </a:p>
          <a:p>
            <a:pPr lvl="1"/>
            <a:r>
              <a:rPr lang="en-US" dirty="0"/>
              <a:t>Data Change / Expected End Date Change</a:t>
            </a:r>
          </a:p>
          <a:p>
            <a:pPr marL="0" indent="0">
              <a:buNone/>
            </a:pPr>
            <a:endParaRPr lang="en-US" dirty="0"/>
          </a:p>
        </p:txBody>
      </p:sp>
      <p:sp>
        <p:nvSpPr>
          <p:cNvPr id="5" name="Text Placeholder 4"/>
          <p:cNvSpPr>
            <a:spLocks noGrp="1"/>
          </p:cNvSpPr>
          <p:nvPr>
            <p:ph type="body" idx="14"/>
          </p:nvPr>
        </p:nvSpPr>
        <p:spPr/>
        <p:txBody>
          <a:bodyPr/>
          <a:lstStyle/>
          <a:p>
            <a:r>
              <a:rPr lang="en-US" dirty="0" smtClean="0"/>
              <a:t>Action </a:t>
            </a:r>
            <a:r>
              <a:rPr lang="en-US" dirty="0"/>
              <a:t>/ Action Reason for </a:t>
            </a:r>
            <a:r>
              <a:rPr lang="en-US" dirty="0" smtClean="0"/>
              <a:t>EHRA </a:t>
            </a:r>
            <a:r>
              <a:rPr lang="en-US" dirty="0"/>
              <a:t>Student </a:t>
            </a:r>
            <a:r>
              <a:rPr lang="en-US" dirty="0" smtClean="0"/>
              <a:t>Reappointments</a:t>
            </a:r>
            <a:endParaRPr lang="en-US" dirty="0"/>
          </a:p>
        </p:txBody>
      </p:sp>
    </p:spTree>
    <p:extLst>
      <p:ext uri="{BB962C8B-B14F-4D97-AF65-F5344CB8AC3E}">
        <p14:creationId xmlns:p14="http://schemas.microsoft.com/office/powerpoint/2010/main" val="2999666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dirty="0" smtClean="0"/>
              <a:t>Return from Work Break</a:t>
            </a:r>
            <a:endParaRPr lang="en-US" dirty="0"/>
          </a:p>
        </p:txBody>
      </p:sp>
      <p:sp>
        <p:nvSpPr>
          <p:cNvPr id="3" name="Content Placeholder 2"/>
          <p:cNvSpPr>
            <a:spLocks noGrp="1"/>
          </p:cNvSpPr>
          <p:nvPr>
            <p:ph idx="1"/>
          </p:nvPr>
        </p:nvSpPr>
        <p:spPr/>
        <p:txBody>
          <a:bodyPr/>
          <a:lstStyle/>
          <a:p>
            <a:r>
              <a:rPr lang="en-US" dirty="0"/>
              <a:t>Return from Work </a:t>
            </a:r>
            <a:r>
              <a:rPr lang="en-US" dirty="0" smtClean="0"/>
              <a:t>Break</a:t>
            </a:r>
          </a:p>
          <a:p>
            <a:pPr lvl="1"/>
            <a:r>
              <a:rPr lang="en-US" dirty="0" smtClean="0"/>
              <a:t>Return from Work Break / EPA Reappointment must be selected in order to change Payroll status to Active</a:t>
            </a:r>
          </a:p>
          <a:p>
            <a:pPr lvl="1"/>
            <a:r>
              <a:rPr lang="en-US" dirty="0" smtClean="0"/>
              <a:t>When this step is not completed the employee will not be paid</a:t>
            </a:r>
          </a:p>
          <a:p>
            <a:pPr lvl="1"/>
            <a:r>
              <a:rPr lang="en-US" dirty="0" smtClean="0"/>
              <a:t>Hire/Transfer does not update Payroll Status to Active</a:t>
            </a:r>
            <a:endParaRPr lang="en-US" dirty="0"/>
          </a:p>
          <a:p>
            <a:r>
              <a:rPr lang="en-US" dirty="0" smtClean="0"/>
              <a:t>Student Originators can view Payroll status via UNC Employee Information page or in </a:t>
            </a:r>
            <a:r>
              <a:rPr lang="en-US" dirty="0" err="1" smtClean="0"/>
              <a:t>InfoPorte</a:t>
            </a:r>
            <a:r>
              <a:rPr lang="en-US" dirty="0" smtClean="0"/>
              <a:t> (Employee Job-Position Report)</a:t>
            </a:r>
          </a:p>
          <a:p>
            <a:pPr lvl="1"/>
            <a:r>
              <a:rPr lang="en-US" dirty="0" smtClean="0"/>
              <a:t>Payroll Status has been added to the Expected End Date Report </a:t>
            </a:r>
            <a:endParaRPr lang="en-US" dirty="0"/>
          </a:p>
          <a:p>
            <a:pPr marL="0" indent="0">
              <a:buNone/>
            </a:pPr>
            <a:endParaRPr lang="en-US" dirty="0"/>
          </a:p>
        </p:txBody>
      </p:sp>
      <p:sp>
        <p:nvSpPr>
          <p:cNvPr id="5" name="Text Placeholder 4"/>
          <p:cNvSpPr>
            <a:spLocks noGrp="1"/>
          </p:cNvSpPr>
          <p:nvPr>
            <p:ph type="body" idx="14"/>
          </p:nvPr>
        </p:nvSpPr>
        <p:spPr/>
        <p:txBody>
          <a:bodyPr/>
          <a:lstStyle/>
          <a:p>
            <a:r>
              <a:rPr lang="en-US" dirty="0" smtClean="0"/>
              <a:t>Work Break	</a:t>
            </a:r>
            <a:endParaRPr lang="en-US" dirty="0"/>
          </a:p>
        </p:txBody>
      </p:sp>
    </p:spTree>
    <p:extLst>
      <p:ext uri="{BB962C8B-B14F-4D97-AF65-F5344CB8AC3E}">
        <p14:creationId xmlns:p14="http://schemas.microsoft.com/office/powerpoint/2010/main" val="852777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dirty="0" smtClean="0"/>
              <a:t>End of Semester Processing</a:t>
            </a:r>
            <a:endParaRPr lang="en-US" dirty="0"/>
          </a:p>
        </p:txBody>
      </p:sp>
      <p:sp>
        <p:nvSpPr>
          <p:cNvPr id="5" name="Content Placeholder 4"/>
          <p:cNvSpPr>
            <a:spLocks noGrp="1"/>
          </p:cNvSpPr>
          <p:nvPr>
            <p:ph sz="quarter" idx="14"/>
          </p:nvPr>
        </p:nvSpPr>
        <p:spPr/>
        <p:txBody>
          <a:bodyPr/>
          <a:lstStyle/>
          <a:p>
            <a:r>
              <a:rPr lang="en-US" dirty="0" smtClean="0"/>
              <a:t>Corrie Mimms</a:t>
            </a:r>
            <a:endParaRPr lang="en-US" dirty="0"/>
          </a:p>
        </p:txBody>
      </p:sp>
      <p:sp>
        <p:nvSpPr>
          <p:cNvPr id="6" name="Content Placeholder 5"/>
          <p:cNvSpPr>
            <a:spLocks noGrp="1"/>
          </p:cNvSpPr>
          <p:nvPr>
            <p:ph sz="quarter" idx="15"/>
          </p:nvPr>
        </p:nvSpPr>
        <p:spPr/>
        <p:txBody>
          <a:bodyPr/>
          <a:lstStyle/>
          <a:p>
            <a:r>
              <a:rPr lang="en-US" dirty="0" smtClean="0"/>
              <a:t>Business Analyst</a:t>
            </a:r>
            <a:endParaRPr lang="en-US" dirty="0"/>
          </a:p>
        </p:txBody>
      </p:sp>
    </p:spTree>
    <p:extLst>
      <p:ext uri="{BB962C8B-B14F-4D97-AF65-F5344CB8AC3E}">
        <p14:creationId xmlns:p14="http://schemas.microsoft.com/office/powerpoint/2010/main" val="3003542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p:txBody>
          <a:bodyPr/>
          <a:lstStyle/>
          <a:p>
            <a:pPr lvl="0"/>
            <a:r>
              <a:rPr lang="en-US" smtClean="0"/>
              <a:t>General Information</a:t>
            </a:r>
            <a:endParaRPr lang="en-US" dirty="0"/>
          </a:p>
        </p:txBody>
      </p:sp>
      <p:sp>
        <p:nvSpPr>
          <p:cNvPr id="6" name="Content Placeholder 5"/>
          <p:cNvSpPr>
            <a:spLocks noGrp="1"/>
          </p:cNvSpPr>
          <p:nvPr>
            <p:ph idx="1"/>
          </p:nvPr>
        </p:nvSpPr>
        <p:spPr/>
        <p:txBody>
          <a:bodyPr/>
          <a:lstStyle/>
          <a:p>
            <a:r>
              <a:rPr lang="en-US" smtClean="0"/>
              <a:t>Required for EHRA students</a:t>
            </a:r>
          </a:p>
          <a:p>
            <a:r>
              <a:rPr lang="en-US" smtClean="0"/>
              <a:t>Should be the first day that the student will be terminated or on short work break (not the last date worked) </a:t>
            </a:r>
          </a:p>
          <a:p>
            <a:r>
              <a:rPr lang="en-US" smtClean="0"/>
              <a:t>Use the “Expected End Date Report”, available on InfoPorte, to monitor Expected Job End Dates</a:t>
            </a:r>
          </a:p>
          <a:p>
            <a:r>
              <a:rPr lang="en-US" smtClean="0"/>
              <a:t>Actions to Reappoint, place on Short Work Break, or Terminate must be processed PRIOR to the Expected Job End Date</a:t>
            </a:r>
            <a:endParaRPr lang="en-US" dirty="0"/>
          </a:p>
        </p:txBody>
      </p:sp>
      <p:sp>
        <p:nvSpPr>
          <p:cNvPr id="7" name="Text Placeholder 6"/>
          <p:cNvSpPr>
            <a:spLocks noGrp="1"/>
          </p:cNvSpPr>
          <p:nvPr>
            <p:ph type="body" idx="14"/>
          </p:nvPr>
        </p:nvSpPr>
        <p:spPr/>
        <p:txBody>
          <a:bodyPr/>
          <a:lstStyle/>
          <a:p>
            <a:r>
              <a:rPr lang="en-US" smtClean="0"/>
              <a:t>Expected Job End Date Management</a:t>
            </a:r>
            <a:endParaRPr lang="en-US" dirty="0"/>
          </a:p>
        </p:txBody>
      </p:sp>
    </p:spTree>
    <p:extLst>
      <p:ext uri="{BB962C8B-B14F-4D97-AF65-F5344CB8AC3E}">
        <p14:creationId xmlns:p14="http://schemas.microsoft.com/office/powerpoint/2010/main" val="801457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en-US" dirty="0" smtClean="0"/>
              <a:t>Agenda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62996684"/>
              </p:ext>
            </p:extLst>
          </p:nvPr>
        </p:nvGraphicFramePr>
        <p:xfrm>
          <a:off x="381000" y="914400"/>
          <a:ext cx="8153401" cy="4890348"/>
        </p:xfrm>
        <a:graphic>
          <a:graphicData uri="http://schemas.openxmlformats.org/drawingml/2006/table">
            <a:tbl>
              <a:tblPr firstRow="1" bandRow="1">
                <a:tableStyleId>{5C22544A-7EE6-4342-B048-85BDC9FD1C3A}</a:tableStyleId>
              </a:tblPr>
              <a:tblGrid>
                <a:gridCol w="3810000"/>
                <a:gridCol w="2814638"/>
                <a:gridCol w="1528763"/>
              </a:tblGrid>
              <a:tr h="581378">
                <a:tc>
                  <a:txBody>
                    <a:bodyPr/>
                    <a:lstStyle/>
                    <a:p>
                      <a:pPr algn="ctr"/>
                      <a:r>
                        <a:rPr lang="en-US" sz="2800" dirty="0" smtClean="0"/>
                        <a:t>Topic</a:t>
                      </a:r>
                      <a:endParaRPr lang="en-US" sz="2800" dirty="0"/>
                    </a:p>
                  </a:txBody>
                  <a:tcPr/>
                </a:tc>
                <a:tc>
                  <a:txBody>
                    <a:bodyPr/>
                    <a:lstStyle/>
                    <a:p>
                      <a:pPr algn="ctr"/>
                      <a:r>
                        <a:rPr lang="en-US" sz="2800" dirty="0" smtClean="0"/>
                        <a:t>Presenter</a:t>
                      </a:r>
                      <a:endParaRPr lang="en-US" sz="2800" dirty="0"/>
                    </a:p>
                  </a:txBody>
                  <a:tcPr/>
                </a:tc>
                <a:tc>
                  <a:txBody>
                    <a:bodyPr/>
                    <a:lstStyle/>
                    <a:p>
                      <a:pPr algn="ctr"/>
                      <a:r>
                        <a:rPr lang="en-US" sz="2800" dirty="0" smtClean="0"/>
                        <a:t>Time</a:t>
                      </a:r>
                      <a:endParaRPr lang="en-US" sz="2800" dirty="0"/>
                    </a:p>
                  </a:txBody>
                  <a:tcPr/>
                </a:tc>
              </a:tr>
              <a:tr h="581378">
                <a:tc>
                  <a:txBody>
                    <a:bodyPr/>
                    <a:lstStyle/>
                    <a:p>
                      <a:r>
                        <a:rPr lang="en-US" sz="2000" dirty="0" smtClean="0"/>
                        <a:t>Citizenship</a:t>
                      </a:r>
                      <a:r>
                        <a:rPr lang="en-US" sz="2000" baseline="0" dirty="0" smtClean="0"/>
                        <a:t> Issues</a:t>
                      </a:r>
                      <a:endParaRPr lang="en-US" sz="2000" dirty="0"/>
                    </a:p>
                  </a:txBody>
                  <a:tcPr/>
                </a:tc>
                <a:tc>
                  <a:txBody>
                    <a:bodyPr/>
                    <a:lstStyle/>
                    <a:p>
                      <a:r>
                        <a:rPr lang="en-US" sz="2000" dirty="0" smtClean="0"/>
                        <a:t>Elizabeth Barnum</a:t>
                      </a:r>
                      <a:endParaRPr lang="en-US" sz="2000" dirty="0"/>
                    </a:p>
                  </a:txBody>
                  <a:tcPr/>
                </a:tc>
                <a:tc>
                  <a:txBody>
                    <a:bodyPr/>
                    <a:lstStyle/>
                    <a:p>
                      <a:r>
                        <a:rPr lang="en-US" sz="2000" dirty="0" smtClean="0"/>
                        <a:t>20 min</a:t>
                      </a:r>
                      <a:endParaRPr lang="en-US" sz="2000" dirty="0"/>
                    </a:p>
                  </a:txBody>
                  <a:tcPr/>
                </a:tc>
              </a:tr>
              <a:tr h="581378">
                <a:tc>
                  <a:txBody>
                    <a:bodyPr/>
                    <a:lstStyle/>
                    <a:p>
                      <a:r>
                        <a:rPr lang="en-US" sz="2000" dirty="0" smtClean="0"/>
                        <a:t>Department</a:t>
                      </a:r>
                      <a:r>
                        <a:rPr lang="en-US" sz="2000" baseline="0" dirty="0" smtClean="0"/>
                        <a:t> Changes Reminders</a:t>
                      </a:r>
                      <a:endParaRPr lang="en-US" sz="2000" dirty="0"/>
                    </a:p>
                  </a:txBody>
                  <a:tcPr/>
                </a:tc>
                <a:tc>
                  <a:txBody>
                    <a:bodyPr/>
                    <a:lstStyle/>
                    <a:p>
                      <a:r>
                        <a:rPr lang="en-US" sz="2000" dirty="0" smtClean="0"/>
                        <a:t>Wendy Andrews</a:t>
                      </a:r>
                      <a:br>
                        <a:rPr lang="en-US" sz="2000" dirty="0" smtClean="0"/>
                      </a:br>
                      <a:r>
                        <a:rPr lang="en-US" sz="2000" dirty="0" smtClean="0"/>
                        <a:t>Megan Keefe</a:t>
                      </a:r>
                      <a:endParaRPr lang="en-US" sz="2000" dirty="0"/>
                    </a:p>
                  </a:txBody>
                  <a:tcPr/>
                </a:tc>
                <a:tc>
                  <a:txBody>
                    <a:bodyPr/>
                    <a:lstStyle/>
                    <a:p>
                      <a:r>
                        <a:rPr lang="en-US" sz="2000" dirty="0" smtClean="0"/>
                        <a:t>10 min</a:t>
                      </a:r>
                      <a:endParaRPr lang="en-US" sz="2000" dirty="0"/>
                    </a:p>
                  </a:txBody>
                  <a:tcPr/>
                </a:tc>
              </a:tr>
              <a:tr h="5813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Encouraging Employees to Waive Right to Paper W2</a:t>
                      </a:r>
                    </a:p>
                  </a:txBody>
                  <a:tcPr/>
                </a:tc>
                <a:tc>
                  <a:txBody>
                    <a:bodyPr/>
                    <a:lstStyle/>
                    <a:p>
                      <a:r>
                        <a:rPr lang="en-US" sz="2000" dirty="0" smtClean="0"/>
                        <a:t>Brian Simet</a:t>
                      </a:r>
                      <a:endParaRPr lang="en-US" sz="2000" dirty="0"/>
                    </a:p>
                  </a:txBody>
                  <a:tcPr/>
                </a:tc>
                <a:tc>
                  <a:txBody>
                    <a:bodyPr/>
                    <a:lstStyle/>
                    <a:p>
                      <a:r>
                        <a:rPr lang="en-US" sz="2000" dirty="0" smtClean="0"/>
                        <a:t>5 min</a:t>
                      </a:r>
                      <a:endParaRPr lang="en-US" sz="2000" dirty="0"/>
                    </a:p>
                  </a:txBody>
                  <a:tcPr/>
                </a:tc>
              </a:tr>
              <a:tr h="581378">
                <a:tc>
                  <a:txBody>
                    <a:bodyPr/>
                    <a:lstStyle/>
                    <a:p>
                      <a:r>
                        <a:rPr lang="en-US" sz="2000" dirty="0" smtClean="0"/>
                        <a:t>EHRA/SHRA Transition</a:t>
                      </a:r>
                      <a:endParaRPr lang="en-US" sz="2000" dirty="0"/>
                    </a:p>
                  </a:txBody>
                  <a:tcPr/>
                </a:tc>
                <a:tc>
                  <a:txBody>
                    <a:bodyPr/>
                    <a:lstStyle/>
                    <a:p>
                      <a:r>
                        <a:rPr lang="en-US" sz="2000" dirty="0" smtClean="0"/>
                        <a:t>Corrie </a:t>
                      </a:r>
                      <a:r>
                        <a:rPr lang="en-US" sz="2000" dirty="0" err="1" smtClean="0"/>
                        <a:t>Mimms</a:t>
                      </a:r>
                      <a:endParaRPr lang="en-US" sz="2000" dirty="0"/>
                    </a:p>
                  </a:txBody>
                  <a:tcPr/>
                </a:tc>
                <a:tc>
                  <a:txBody>
                    <a:bodyPr/>
                    <a:lstStyle/>
                    <a:p>
                      <a:r>
                        <a:rPr lang="en-US" sz="2000" dirty="0" smtClean="0"/>
                        <a:t>5 min</a:t>
                      </a:r>
                      <a:endParaRPr lang="en-US" sz="2000" dirty="0"/>
                    </a:p>
                  </a:txBody>
                  <a:tcPr/>
                </a:tc>
              </a:tr>
              <a:tr h="581378">
                <a:tc>
                  <a:txBody>
                    <a:bodyPr/>
                    <a:lstStyle/>
                    <a:p>
                      <a:r>
                        <a:rPr lang="en-US" sz="2000" dirty="0" smtClean="0"/>
                        <a:t>EHRA Student Reappointments</a:t>
                      </a:r>
                      <a:endParaRPr lang="en-US" sz="2000" dirty="0"/>
                    </a:p>
                  </a:txBody>
                  <a:tcPr/>
                </a:tc>
                <a:tc>
                  <a:txBody>
                    <a:bodyPr/>
                    <a:lstStyle/>
                    <a:p>
                      <a:r>
                        <a:rPr lang="en-US" sz="2000" dirty="0" smtClean="0"/>
                        <a:t>Corrie Mimms</a:t>
                      </a:r>
                      <a:endParaRPr lang="en-US" sz="2000" dirty="0"/>
                    </a:p>
                  </a:txBody>
                  <a:tcPr/>
                </a:tc>
                <a:tc>
                  <a:txBody>
                    <a:bodyPr/>
                    <a:lstStyle/>
                    <a:p>
                      <a:r>
                        <a:rPr lang="en-US" sz="2000" dirty="0" smtClean="0"/>
                        <a:t>10 min</a:t>
                      </a:r>
                      <a:endParaRPr lang="en-US" sz="2000" dirty="0"/>
                    </a:p>
                  </a:txBody>
                  <a:tcPr/>
                </a:tc>
              </a:tr>
              <a:tr h="581378">
                <a:tc>
                  <a:txBody>
                    <a:bodyPr/>
                    <a:lstStyle/>
                    <a:p>
                      <a:r>
                        <a:rPr lang="en-US" sz="2000" dirty="0" smtClean="0"/>
                        <a:t>End of Semester</a:t>
                      </a:r>
                      <a:r>
                        <a:rPr lang="en-US" sz="2000" baseline="0" dirty="0" smtClean="0"/>
                        <a:t> Processing</a:t>
                      </a:r>
                      <a:endParaRPr lang="en-US" sz="2000" dirty="0"/>
                    </a:p>
                  </a:txBody>
                  <a:tcPr/>
                </a:tc>
                <a:tc>
                  <a:txBody>
                    <a:bodyPr/>
                    <a:lstStyle/>
                    <a:p>
                      <a:r>
                        <a:rPr lang="en-US" sz="2000" dirty="0" smtClean="0"/>
                        <a:t>Corrie</a:t>
                      </a:r>
                      <a:endParaRPr lang="en-US" sz="2000" dirty="0"/>
                    </a:p>
                  </a:txBody>
                  <a:tcPr/>
                </a:tc>
                <a:tc>
                  <a:txBody>
                    <a:bodyPr/>
                    <a:lstStyle/>
                    <a:p>
                      <a:r>
                        <a:rPr lang="en-US" sz="2000" dirty="0" smtClean="0"/>
                        <a:t>5 min</a:t>
                      </a:r>
                      <a:endParaRPr lang="en-US" sz="2000" dirty="0"/>
                    </a:p>
                  </a:txBody>
                  <a:tcPr/>
                </a:tc>
              </a:tr>
              <a:tr h="581378">
                <a:tc>
                  <a:txBody>
                    <a:bodyPr/>
                    <a:lstStyle/>
                    <a:p>
                      <a:r>
                        <a:rPr lang="en-US" sz="2000" dirty="0" smtClean="0"/>
                        <a:t>Questions</a:t>
                      </a:r>
                      <a:endParaRPr lang="en-US" sz="2000" dirty="0"/>
                    </a:p>
                  </a:txBody>
                  <a:tcPr/>
                </a:tc>
                <a:tc>
                  <a:txBody>
                    <a:bodyPr/>
                    <a:lstStyle/>
                    <a:p>
                      <a:endParaRPr lang="en-US" sz="2000" dirty="0"/>
                    </a:p>
                  </a:txBody>
                  <a:tcPr/>
                </a:tc>
                <a:tc>
                  <a:txBody>
                    <a:bodyPr/>
                    <a:lstStyle/>
                    <a:p>
                      <a:endParaRPr lang="en-US" sz="2000" dirty="0"/>
                    </a:p>
                  </a:txBody>
                  <a:tcPr/>
                </a:tc>
              </a:tr>
            </a:tbl>
          </a:graphicData>
        </a:graphic>
      </p:graphicFrame>
    </p:spTree>
    <p:extLst>
      <p:ext uri="{BB962C8B-B14F-4D97-AF65-F5344CB8AC3E}">
        <p14:creationId xmlns:p14="http://schemas.microsoft.com/office/powerpoint/2010/main" val="4039233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mtClean="0"/>
              <a:t>General Information</a:t>
            </a:r>
            <a:endParaRPr lang="en-US" dirty="0"/>
          </a:p>
        </p:txBody>
      </p:sp>
      <p:sp>
        <p:nvSpPr>
          <p:cNvPr id="5" name="Text Placeholder 4"/>
          <p:cNvSpPr>
            <a:spLocks noGrp="1"/>
          </p:cNvSpPr>
          <p:nvPr>
            <p:ph type="body" sz="quarter" idx="14"/>
          </p:nvPr>
        </p:nvSpPr>
        <p:spPr/>
        <p:txBody>
          <a:bodyPr/>
          <a:lstStyle/>
          <a:p>
            <a:pPr lvl="0"/>
            <a:r>
              <a:rPr lang="en-US" smtClean="0"/>
              <a:t>Expected Job End Date and Pay</a:t>
            </a:r>
          </a:p>
          <a:p>
            <a:pPr lvl="1"/>
            <a:r>
              <a:rPr lang="en-US" smtClean="0"/>
              <a:t>Expected Job End Date does not stop pay automatically</a:t>
            </a:r>
          </a:p>
          <a:p>
            <a:pPr lvl="1"/>
            <a:r>
              <a:rPr lang="en-US" smtClean="0"/>
              <a:t>A Termination or Short Work Break action must be processed to stop pay</a:t>
            </a:r>
          </a:p>
          <a:p>
            <a:r>
              <a:rPr lang="en-US" smtClean="0"/>
              <a:t>Stipend Calculator</a:t>
            </a:r>
          </a:p>
          <a:p>
            <a:pPr lvl="1"/>
            <a:r>
              <a:rPr lang="en-US" smtClean="0"/>
              <a:t>We recommend using the Stipend Calculator, which is available on the Graduate School’s website, under Policies: </a:t>
            </a:r>
            <a:r>
              <a:rPr lang="en-US" smtClean="0">
                <a:hlinkClick r:id="rId2"/>
              </a:rPr>
              <a:t>http://gradschool.unc.edu/policies/faculty-staff/gradstar/</a:t>
            </a:r>
            <a:endParaRPr lang="en-US" smtClean="0"/>
          </a:p>
          <a:p>
            <a:pPr lvl="1"/>
            <a:endParaRPr lang="en-US" dirty="0"/>
          </a:p>
        </p:txBody>
      </p:sp>
    </p:spTree>
    <p:extLst>
      <p:ext uri="{BB962C8B-B14F-4D97-AF65-F5344CB8AC3E}">
        <p14:creationId xmlns:p14="http://schemas.microsoft.com/office/powerpoint/2010/main" val="3350781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9" presetClass="emph" presetSubtype="0" fill="hold" nodeType="clickEffect">
                                  <p:stCondLst>
                                    <p:cond delay="0"/>
                                  </p:stCondLst>
                                  <p:childTnLst>
                                    <p:animClr clrSpc="rgb" dir="cw">
                                      <p:cBhvr override="childStyle">
                                        <p:cTn id="16" dur="500" fill="hold"/>
                                        <p:tgtEl>
                                          <p:spTgt spid="5">
                                            <p:txEl>
                                              <p:pRg st="0" end="0"/>
                                            </p:txEl>
                                          </p:spTgt>
                                        </p:tgtEl>
                                        <p:attrNameLst>
                                          <p:attrName>style.color</p:attrName>
                                        </p:attrNameLst>
                                      </p:cBhvr>
                                      <p:to>
                                        <a:srgbClr val="BFBFBF"/>
                                      </p:to>
                                    </p:animClr>
                                    <p:animClr clrSpc="rgb" dir="cw">
                                      <p:cBhvr>
                                        <p:cTn id="17" dur="500" fill="hold"/>
                                        <p:tgtEl>
                                          <p:spTgt spid="5">
                                            <p:txEl>
                                              <p:pRg st="0" end="0"/>
                                            </p:txEl>
                                          </p:spTgt>
                                        </p:tgtEl>
                                        <p:attrNameLst>
                                          <p:attrName>fillcolor</p:attrName>
                                        </p:attrNameLst>
                                      </p:cBhvr>
                                      <p:to>
                                        <a:srgbClr val="BFBFBF"/>
                                      </p:to>
                                    </p:animClr>
                                    <p:set>
                                      <p:cBhvr>
                                        <p:cTn id="18" dur="500" fill="hold"/>
                                        <p:tgtEl>
                                          <p:spTgt spid="5">
                                            <p:txEl>
                                              <p:pRg st="0" end="0"/>
                                            </p:txEl>
                                          </p:spTgt>
                                        </p:tgtEl>
                                        <p:attrNameLst>
                                          <p:attrName>fill.type</p:attrName>
                                        </p:attrNameLst>
                                      </p:cBhvr>
                                      <p:to>
                                        <p:strVal val="solid"/>
                                      </p:to>
                                    </p:set>
                                    <p:set>
                                      <p:cBhvr>
                                        <p:cTn id="19" dur="500" fill="hold"/>
                                        <p:tgtEl>
                                          <p:spTgt spid="5">
                                            <p:txEl>
                                              <p:pRg st="0" end="0"/>
                                            </p:txEl>
                                          </p:spTgt>
                                        </p:tgtEl>
                                        <p:attrNameLst>
                                          <p:attrName>fill.on</p:attrName>
                                        </p:attrNameLst>
                                      </p:cBhvr>
                                      <p:to>
                                        <p:strVal val="true"/>
                                      </p:to>
                                    </p:set>
                                  </p:childTnLst>
                                </p:cTn>
                              </p:par>
                              <p:par>
                                <p:cTn id="20" presetID="19" presetClass="emph" presetSubtype="0" fill="hold" nodeType="withEffect">
                                  <p:stCondLst>
                                    <p:cond delay="0"/>
                                  </p:stCondLst>
                                  <p:childTnLst>
                                    <p:animClr clrSpc="rgb" dir="cw">
                                      <p:cBhvr override="childStyle">
                                        <p:cTn id="21" dur="500" fill="hold"/>
                                        <p:tgtEl>
                                          <p:spTgt spid="5">
                                            <p:txEl>
                                              <p:pRg st="1" end="1"/>
                                            </p:txEl>
                                          </p:spTgt>
                                        </p:tgtEl>
                                        <p:attrNameLst>
                                          <p:attrName>style.color</p:attrName>
                                        </p:attrNameLst>
                                      </p:cBhvr>
                                      <p:to>
                                        <a:srgbClr val="BFBFBF"/>
                                      </p:to>
                                    </p:animClr>
                                    <p:animClr clrSpc="rgb" dir="cw">
                                      <p:cBhvr>
                                        <p:cTn id="22" dur="500" fill="hold"/>
                                        <p:tgtEl>
                                          <p:spTgt spid="5">
                                            <p:txEl>
                                              <p:pRg st="1" end="1"/>
                                            </p:txEl>
                                          </p:spTgt>
                                        </p:tgtEl>
                                        <p:attrNameLst>
                                          <p:attrName>fillcolor</p:attrName>
                                        </p:attrNameLst>
                                      </p:cBhvr>
                                      <p:to>
                                        <a:srgbClr val="BFBFBF"/>
                                      </p:to>
                                    </p:animClr>
                                    <p:set>
                                      <p:cBhvr>
                                        <p:cTn id="23" dur="500" fill="hold"/>
                                        <p:tgtEl>
                                          <p:spTgt spid="5">
                                            <p:txEl>
                                              <p:pRg st="1" end="1"/>
                                            </p:txEl>
                                          </p:spTgt>
                                        </p:tgtEl>
                                        <p:attrNameLst>
                                          <p:attrName>fill.type</p:attrName>
                                        </p:attrNameLst>
                                      </p:cBhvr>
                                      <p:to>
                                        <p:strVal val="solid"/>
                                      </p:to>
                                    </p:set>
                                    <p:set>
                                      <p:cBhvr>
                                        <p:cTn id="24" dur="500" fill="hold"/>
                                        <p:tgtEl>
                                          <p:spTgt spid="5">
                                            <p:txEl>
                                              <p:pRg st="1" end="1"/>
                                            </p:txEl>
                                          </p:spTgt>
                                        </p:tgtEl>
                                        <p:attrNameLst>
                                          <p:attrName>fill.on</p:attrName>
                                        </p:attrNameLst>
                                      </p:cBhvr>
                                      <p:to>
                                        <p:strVal val="true"/>
                                      </p:to>
                                    </p:set>
                                  </p:childTnLst>
                                </p:cTn>
                              </p:par>
                              <p:par>
                                <p:cTn id="25" presetID="19" presetClass="emph" presetSubtype="0" fill="hold" nodeType="withEffect">
                                  <p:stCondLst>
                                    <p:cond delay="0"/>
                                  </p:stCondLst>
                                  <p:childTnLst>
                                    <p:animClr clrSpc="rgb" dir="cw">
                                      <p:cBhvr override="childStyle">
                                        <p:cTn id="26" dur="500" fill="hold"/>
                                        <p:tgtEl>
                                          <p:spTgt spid="5">
                                            <p:txEl>
                                              <p:pRg st="2" end="2"/>
                                            </p:txEl>
                                          </p:spTgt>
                                        </p:tgtEl>
                                        <p:attrNameLst>
                                          <p:attrName>style.color</p:attrName>
                                        </p:attrNameLst>
                                      </p:cBhvr>
                                      <p:to>
                                        <a:srgbClr val="BFBFBF"/>
                                      </p:to>
                                    </p:animClr>
                                    <p:animClr clrSpc="rgb" dir="cw">
                                      <p:cBhvr>
                                        <p:cTn id="27" dur="500" fill="hold"/>
                                        <p:tgtEl>
                                          <p:spTgt spid="5">
                                            <p:txEl>
                                              <p:pRg st="2" end="2"/>
                                            </p:txEl>
                                          </p:spTgt>
                                        </p:tgtEl>
                                        <p:attrNameLst>
                                          <p:attrName>fillcolor</p:attrName>
                                        </p:attrNameLst>
                                      </p:cBhvr>
                                      <p:to>
                                        <a:srgbClr val="BFBFBF"/>
                                      </p:to>
                                    </p:animClr>
                                    <p:set>
                                      <p:cBhvr>
                                        <p:cTn id="28" dur="500" fill="hold"/>
                                        <p:tgtEl>
                                          <p:spTgt spid="5">
                                            <p:txEl>
                                              <p:pRg st="2" end="2"/>
                                            </p:txEl>
                                          </p:spTgt>
                                        </p:tgtEl>
                                        <p:attrNameLst>
                                          <p:attrName>fill.type</p:attrName>
                                        </p:attrNameLst>
                                      </p:cBhvr>
                                      <p:to>
                                        <p:strVal val="solid"/>
                                      </p:to>
                                    </p:set>
                                    <p:set>
                                      <p:cBhvr>
                                        <p:cTn id="29" dur="500" fill="hold"/>
                                        <p:tgtEl>
                                          <p:spTgt spid="5">
                                            <p:txEl>
                                              <p:pRg st="2" end="2"/>
                                            </p:txEl>
                                          </p:spTgt>
                                        </p:tgtEl>
                                        <p:attrNameLst>
                                          <p:attrName>fill.on</p:attrName>
                                        </p:attrNameLst>
                                      </p:cBhvr>
                                      <p:to>
                                        <p:strVal val="true"/>
                                      </p:to>
                                    </p:set>
                                  </p:childTnLst>
                                </p:cTn>
                              </p:par>
                              <p:par>
                                <p:cTn id="30" presetID="10" presetClass="entr" presetSubtype="0" fill="hold" nodeType="with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500"/>
                                        <p:tgtEl>
                                          <p:spTgt spid="5">
                                            <p:txEl>
                                              <p:pRg st="3" end="3"/>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fade">
                                      <p:cBhvr>
                                        <p:cTn id="3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p:txBody>
          <a:bodyPr/>
          <a:lstStyle/>
          <a:p>
            <a:r>
              <a:rPr lang="en-US" smtClean="0"/>
              <a:t>General Information</a:t>
            </a:r>
          </a:p>
          <a:p>
            <a:pPr lvl="0"/>
            <a:endParaRPr lang="en-US" dirty="0"/>
          </a:p>
        </p:txBody>
      </p:sp>
      <p:sp>
        <p:nvSpPr>
          <p:cNvPr id="5" name="Text Placeholder 4"/>
          <p:cNvSpPr>
            <a:spLocks noGrp="1"/>
          </p:cNvSpPr>
          <p:nvPr>
            <p:ph type="body" sz="quarter" idx="14"/>
          </p:nvPr>
        </p:nvSpPr>
        <p:spPr/>
        <p:txBody>
          <a:bodyPr/>
          <a:lstStyle/>
          <a:p>
            <a:pPr lvl="0"/>
            <a:r>
              <a:rPr lang="en-US" b="1" dirty="0" smtClean="0"/>
              <a:t>Reminder</a:t>
            </a:r>
            <a:r>
              <a:rPr lang="en-US" dirty="0" smtClean="0"/>
              <a:t>:  The Expected Job End Date should be the first day that the student will be terminated or on short work break (not the last date worked)</a:t>
            </a:r>
          </a:p>
          <a:p>
            <a:pPr lvl="0"/>
            <a:r>
              <a:rPr lang="en-US" b="1" dirty="0" smtClean="0"/>
              <a:t>Reminder</a:t>
            </a:r>
            <a:r>
              <a:rPr lang="en-US" dirty="0" smtClean="0"/>
              <a:t>:  The effective date of the Termination or Short Work Break action should be the first day that the student will be terminated or on short work break (not the last date worked)</a:t>
            </a:r>
          </a:p>
          <a:p>
            <a:r>
              <a:rPr lang="en-US" dirty="0" smtClean="0"/>
              <a:t>When placing a student on Short Work Break, you must also extend their Expected Job End Date at the same time</a:t>
            </a:r>
          </a:p>
          <a:p>
            <a:pPr marL="0" indent="0">
              <a:buNone/>
            </a:pPr>
            <a:r>
              <a:rPr lang="en-US" dirty="0" smtClean="0"/>
              <a:t>  </a:t>
            </a:r>
          </a:p>
          <a:p>
            <a:endParaRPr lang="en-US" dirty="0"/>
          </a:p>
        </p:txBody>
      </p:sp>
    </p:spTree>
    <p:extLst>
      <p:ext uri="{BB962C8B-B14F-4D97-AF65-F5344CB8AC3E}">
        <p14:creationId xmlns:p14="http://schemas.microsoft.com/office/powerpoint/2010/main" val="2915950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5">
                                            <p:txEl>
                                              <p:pRg st="0" end="0"/>
                                            </p:txEl>
                                          </p:spTgt>
                                        </p:tgtEl>
                                        <p:attrNameLst>
                                          <p:attrName>style.color</p:attrName>
                                        </p:attrNameLst>
                                      </p:cBhvr>
                                      <p:to>
                                        <a:srgbClr val="BFBFBF"/>
                                      </p:to>
                                    </p:animClr>
                                    <p:animClr clrSpc="rgb" dir="cw">
                                      <p:cBhvr>
                                        <p:cTn id="7" dur="500" fill="hold"/>
                                        <p:tgtEl>
                                          <p:spTgt spid="5">
                                            <p:txEl>
                                              <p:pRg st="0" end="0"/>
                                            </p:txEl>
                                          </p:spTgt>
                                        </p:tgtEl>
                                        <p:attrNameLst>
                                          <p:attrName>fillcolor</p:attrName>
                                        </p:attrNameLst>
                                      </p:cBhvr>
                                      <p:to>
                                        <a:srgbClr val="BFBFBF"/>
                                      </p:to>
                                    </p:animClr>
                                    <p:set>
                                      <p:cBhvr>
                                        <p:cTn id="8" dur="500" fill="hold"/>
                                        <p:tgtEl>
                                          <p:spTgt spid="5">
                                            <p:txEl>
                                              <p:pRg st="0" end="0"/>
                                            </p:txEl>
                                          </p:spTgt>
                                        </p:tgtEl>
                                        <p:attrNameLst>
                                          <p:attrName>fill.type</p:attrName>
                                        </p:attrNameLst>
                                      </p:cBhvr>
                                      <p:to>
                                        <p:strVal val="solid"/>
                                      </p:to>
                                    </p:set>
                                    <p:set>
                                      <p:cBhvr>
                                        <p:cTn id="9" dur="500" fill="hold"/>
                                        <p:tgtEl>
                                          <p:spTgt spid="5">
                                            <p:txEl>
                                              <p:pRg st="0" end="0"/>
                                            </p:txEl>
                                          </p:spTgt>
                                        </p:tgtEl>
                                        <p:attrNameLst>
                                          <p:attrName>fill.on</p:attrName>
                                        </p:attrNameLst>
                                      </p:cBhvr>
                                      <p:to>
                                        <p:strVal val="true"/>
                                      </p:to>
                                    </p:set>
                                  </p:childTnLst>
                                </p:cTn>
                              </p:par>
                              <p:par>
                                <p:cTn id="10" presetID="10"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9" presetClass="emph" presetSubtype="0" fill="hold" nodeType="clickEffect">
                                  <p:stCondLst>
                                    <p:cond delay="0"/>
                                  </p:stCondLst>
                                  <p:childTnLst>
                                    <p:animClr clrSpc="rgb" dir="cw">
                                      <p:cBhvr override="childStyle">
                                        <p:cTn id="16" dur="500" fill="hold"/>
                                        <p:tgtEl>
                                          <p:spTgt spid="5">
                                            <p:txEl>
                                              <p:pRg st="1" end="1"/>
                                            </p:txEl>
                                          </p:spTgt>
                                        </p:tgtEl>
                                        <p:attrNameLst>
                                          <p:attrName>style.color</p:attrName>
                                        </p:attrNameLst>
                                      </p:cBhvr>
                                      <p:to>
                                        <a:srgbClr val="BFBFBF"/>
                                      </p:to>
                                    </p:animClr>
                                    <p:animClr clrSpc="rgb" dir="cw">
                                      <p:cBhvr>
                                        <p:cTn id="17" dur="500" fill="hold"/>
                                        <p:tgtEl>
                                          <p:spTgt spid="5">
                                            <p:txEl>
                                              <p:pRg st="1" end="1"/>
                                            </p:txEl>
                                          </p:spTgt>
                                        </p:tgtEl>
                                        <p:attrNameLst>
                                          <p:attrName>fillcolor</p:attrName>
                                        </p:attrNameLst>
                                      </p:cBhvr>
                                      <p:to>
                                        <a:srgbClr val="BFBFBF"/>
                                      </p:to>
                                    </p:animClr>
                                    <p:set>
                                      <p:cBhvr>
                                        <p:cTn id="18" dur="500" fill="hold"/>
                                        <p:tgtEl>
                                          <p:spTgt spid="5">
                                            <p:txEl>
                                              <p:pRg st="1" end="1"/>
                                            </p:txEl>
                                          </p:spTgt>
                                        </p:tgtEl>
                                        <p:attrNameLst>
                                          <p:attrName>fill.type</p:attrName>
                                        </p:attrNameLst>
                                      </p:cBhvr>
                                      <p:to>
                                        <p:strVal val="solid"/>
                                      </p:to>
                                    </p:set>
                                    <p:set>
                                      <p:cBhvr>
                                        <p:cTn id="19" dur="500" fill="hold"/>
                                        <p:tgtEl>
                                          <p:spTgt spid="5">
                                            <p:txEl>
                                              <p:pRg st="1" end="1"/>
                                            </p:txEl>
                                          </p:spTgt>
                                        </p:tgtEl>
                                        <p:attrNameLst>
                                          <p:attrName>fill.on</p:attrName>
                                        </p:attrNameLst>
                                      </p:cBhvr>
                                      <p:to>
                                        <p:strVal val="true"/>
                                      </p:to>
                                    </p:set>
                                  </p:childTnLst>
                                </p:cTn>
                              </p:par>
                              <p:par>
                                <p:cTn id="20" presetID="10" presetClass="entr" presetSubtype="0" fill="hold"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p:txBody>
          <a:bodyPr/>
          <a:lstStyle/>
          <a:p>
            <a:r>
              <a:rPr lang="en-US" smtClean="0"/>
              <a:t>EHRA Student Actions</a:t>
            </a:r>
            <a:endParaRPr lang="en-US" dirty="0"/>
          </a:p>
        </p:txBody>
      </p:sp>
      <p:sp>
        <p:nvSpPr>
          <p:cNvPr id="6" name="Text Placeholder 5"/>
          <p:cNvSpPr>
            <a:spLocks noGrp="1"/>
          </p:cNvSpPr>
          <p:nvPr>
            <p:ph type="body" sz="quarter" idx="14"/>
          </p:nvPr>
        </p:nvSpPr>
        <p:spPr/>
        <p:txBody>
          <a:bodyPr/>
          <a:lstStyle/>
          <a:p>
            <a:pPr lvl="0"/>
            <a:r>
              <a:rPr lang="en-US" dirty="0" smtClean="0"/>
              <a:t>School/Division is responsible for entering Termination or Short Work Break </a:t>
            </a:r>
            <a:r>
              <a:rPr lang="en-US" dirty="0" err="1" smtClean="0"/>
              <a:t>ePARs</a:t>
            </a:r>
            <a:r>
              <a:rPr lang="en-US" dirty="0" smtClean="0"/>
              <a:t> for EHRA Students</a:t>
            </a:r>
          </a:p>
          <a:p>
            <a:pPr lvl="0"/>
            <a:r>
              <a:rPr lang="en-US" dirty="0" smtClean="0"/>
              <a:t>Expected Job End Date must be updated when placing a Student on Short Work Break</a:t>
            </a:r>
          </a:p>
          <a:p>
            <a:r>
              <a:rPr lang="en-US" b="1" dirty="0" smtClean="0"/>
              <a:t>Reminder</a:t>
            </a:r>
            <a:r>
              <a:rPr lang="en-US" dirty="0" smtClean="0"/>
              <a:t>:  If you Terminate a student and later rehire them, you must process a new I-9 within 3 business days of the rehire action effective date</a:t>
            </a:r>
          </a:p>
          <a:p>
            <a:pPr lvl="0"/>
            <a:r>
              <a:rPr lang="en-US" dirty="0" smtClean="0"/>
              <a:t>School/Division is responsible for processing a Short Work Break action or Termination action for EHRA Students who will not work over the summer or are graduating  </a:t>
            </a:r>
          </a:p>
          <a:p>
            <a:pPr lvl="0"/>
            <a:endParaRPr lang="en-US" dirty="0" smtClean="0"/>
          </a:p>
          <a:p>
            <a:endParaRPr lang="en-US" dirty="0" smtClean="0"/>
          </a:p>
          <a:p>
            <a:endParaRPr lang="en-US" dirty="0"/>
          </a:p>
        </p:txBody>
      </p:sp>
    </p:spTree>
    <p:extLst>
      <p:ext uri="{BB962C8B-B14F-4D97-AF65-F5344CB8AC3E}">
        <p14:creationId xmlns:p14="http://schemas.microsoft.com/office/powerpoint/2010/main" val="544078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BFBFBF"/>
                                      </p:to>
                                    </p:animClr>
                                    <p:animClr clrSpc="rgb" dir="cw">
                                      <p:cBhvr>
                                        <p:cTn id="7" dur="500" fill="hold"/>
                                        <p:tgtEl>
                                          <p:spTgt spid="6">
                                            <p:txEl>
                                              <p:pRg st="0" end="0"/>
                                            </p:txEl>
                                          </p:spTgt>
                                        </p:tgtEl>
                                        <p:attrNameLst>
                                          <p:attrName>fillcolor</p:attrName>
                                        </p:attrNameLst>
                                      </p:cBhvr>
                                      <p:to>
                                        <a:srgbClr val="BFBFBF"/>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par>
                                <p:cTn id="10" presetID="10"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9" presetClass="emph" presetSubtype="0" fill="hold" nodeType="clickEffect">
                                  <p:stCondLst>
                                    <p:cond delay="0"/>
                                  </p:stCondLst>
                                  <p:childTnLst>
                                    <p:animClr clrSpc="rgb" dir="cw">
                                      <p:cBhvr override="childStyle">
                                        <p:cTn id="16" dur="500" fill="hold"/>
                                        <p:tgtEl>
                                          <p:spTgt spid="6">
                                            <p:txEl>
                                              <p:pRg st="1" end="1"/>
                                            </p:txEl>
                                          </p:spTgt>
                                        </p:tgtEl>
                                        <p:attrNameLst>
                                          <p:attrName>style.color</p:attrName>
                                        </p:attrNameLst>
                                      </p:cBhvr>
                                      <p:to>
                                        <a:srgbClr val="BFBFBF"/>
                                      </p:to>
                                    </p:animClr>
                                    <p:animClr clrSpc="rgb" dir="cw">
                                      <p:cBhvr>
                                        <p:cTn id="17" dur="500" fill="hold"/>
                                        <p:tgtEl>
                                          <p:spTgt spid="6">
                                            <p:txEl>
                                              <p:pRg st="1" end="1"/>
                                            </p:txEl>
                                          </p:spTgt>
                                        </p:tgtEl>
                                        <p:attrNameLst>
                                          <p:attrName>fillcolor</p:attrName>
                                        </p:attrNameLst>
                                      </p:cBhvr>
                                      <p:to>
                                        <a:srgbClr val="BFBFBF"/>
                                      </p:to>
                                    </p:animClr>
                                    <p:set>
                                      <p:cBhvr>
                                        <p:cTn id="18" dur="500" fill="hold"/>
                                        <p:tgtEl>
                                          <p:spTgt spid="6">
                                            <p:txEl>
                                              <p:pRg st="1" end="1"/>
                                            </p:txEl>
                                          </p:spTgt>
                                        </p:tgtEl>
                                        <p:attrNameLst>
                                          <p:attrName>fill.type</p:attrName>
                                        </p:attrNameLst>
                                      </p:cBhvr>
                                      <p:to>
                                        <p:strVal val="solid"/>
                                      </p:to>
                                    </p:set>
                                    <p:set>
                                      <p:cBhvr>
                                        <p:cTn id="19" dur="500" fill="hold"/>
                                        <p:tgtEl>
                                          <p:spTgt spid="6">
                                            <p:txEl>
                                              <p:pRg st="1" end="1"/>
                                            </p:txEl>
                                          </p:spTgt>
                                        </p:tgtEl>
                                        <p:attrNameLst>
                                          <p:attrName>fill.on</p:attrName>
                                        </p:attrNameLst>
                                      </p:cBhvr>
                                      <p:to>
                                        <p:strVal val="true"/>
                                      </p:to>
                                    </p:set>
                                  </p:childTnLst>
                                </p:cTn>
                              </p:par>
                              <p:par>
                                <p:cTn id="20" presetID="10" presetClass="entr" presetSubtype="0" fill="hold" nodeType="with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a:xfrm>
            <a:off x="3733800" y="0"/>
            <a:ext cx="4953000" cy="762000"/>
          </a:xfrm>
        </p:spPr>
        <p:txBody>
          <a:bodyPr/>
          <a:lstStyle/>
          <a:p>
            <a:pPr lvl="0"/>
            <a:endParaRPr lang="en-US" dirty="0" smtClean="0"/>
          </a:p>
          <a:p>
            <a:pPr lvl="0"/>
            <a:r>
              <a:rPr lang="en-US" dirty="0" smtClean="0"/>
              <a:t>EHRA Students Actions</a:t>
            </a:r>
            <a:endParaRPr lang="en-US" dirty="0"/>
          </a:p>
        </p:txBody>
      </p:sp>
      <p:sp>
        <p:nvSpPr>
          <p:cNvPr id="6" name="Text Placeholder 5"/>
          <p:cNvSpPr>
            <a:spLocks noGrp="1"/>
          </p:cNvSpPr>
          <p:nvPr>
            <p:ph type="body" sz="quarter" idx="14"/>
          </p:nvPr>
        </p:nvSpPr>
        <p:spPr/>
        <p:txBody>
          <a:bodyPr/>
          <a:lstStyle/>
          <a:p>
            <a:pPr marL="0" lvl="0" indent="0">
              <a:buNone/>
            </a:pPr>
            <a:r>
              <a:rPr lang="en-US" b="1" dirty="0" smtClean="0"/>
              <a:t>Deadlines</a:t>
            </a:r>
            <a:endParaRPr lang="en-US" b="1" dirty="0"/>
          </a:p>
          <a:p>
            <a:pPr lvl="0"/>
            <a:r>
              <a:rPr lang="en-US" dirty="0" smtClean="0"/>
              <a:t>M10 monthly School/</a:t>
            </a:r>
            <a:r>
              <a:rPr lang="en-US" dirty="0" err="1" smtClean="0"/>
              <a:t>Div</a:t>
            </a:r>
            <a:r>
              <a:rPr lang="en-US" dirty="0" smtClean="0"/>
              <a:t> deadline: noon, Friday, April 15</a:t>
            </a:r>
          </a:p>
          <a:p>
            <a:pPr lvl="1"/>
            <a:r>
              <a:rPr lang="en-US" dirty="0" smtClean="0"/>
              <a:t>Lockout noon, Wednesday, April 20</a:t>
            </a:r>
          </a:p>
          <a:p>
            <a:pPr lvl="0"/>
            <a:r>
              <a:rPr lang="en-US" dirty="0" smtClean="0"/>
              <a:t>M11 monthly School/</a:t>
            </a:r>
            <a:r>
              <a:rPr lang="en-US" dirty="0" err="1" smtClean="0"/>
              <a:t>Div</a:t>
            </a:r>
            <a:r>
              <a:rPr lang="en-US" dirty="0" smtClean="0"/>
              <a:t> deadline: noon, Tuesday, May 17</a:t>
            </a:r>
          </a:p>
          <a:p>
            <a:pPr lvl="1"/>
            <a:r>
              <a:rPr lang="en-US" dirty="0" smtClean="0"/>
              <a:t>Lockout noon, Friday, May 20</a:t>
            </a:r>
            <a:endParaRPr lang="en-US" dirty="0"/>
          </a:p>
        </p:txBody>
      </p:sp>
    </p:spTree>
    <p:extLst>
      <p:ext uri="{BB962C8B-B14F-4D97-AF65-F5344CB8AC3E}">
        <p14:creationId xmlns:p14="http://schemas.microsoft.com/office/powerpoint/2010/main" val="2104082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a:xfrm>
            <a:off x="3048000" y="381000"/>
            <a:ext cx="5638800" cy="533400"/>
          </a:xfrm>
        </p:spPr>
        <p:txBody>
          <a:bodyPr/>
          <a:lstStyle/>
          <a:p>
            <a:r>
              <a:rPr lang="en-US" dirty="0" smtClean="0"/>
              <a:t>SHRA Students - General Information</a:t>
            </a:r>
            <a:endParaRPr lang="en-US" dirty="0"/>
          </a:p>
        </p:txBody>
      </p:sp>
      <p:sp>
        <p:nvSpPr>
          <p:cNvPr id="7" name="Text Placeholder 5"/>
          <p:cNvSpPr>
            <a:spLocks noGrp="1"/>
          </p:cNvSpPr>
          <p:nvPr>
            <p:ph type="body" sz="quarter" idx="14"/>
          </p:nvPr>
        </p:nvSpPr>
        <p:spPr>
          <a:xfrm>
            <a:off x="381000" y="1447800"/>
            <a:ext cx="8229600" cy="4648200"/>
          </a:xfrm>
        </p:spPr>
        <p:txBody>
          <a:bodyPr/>
          <a:lstStyle/>
          <a:p>
            <a:pPr lvl="0"/>
            <a:r>
              <a:rPr lang="en-US" dirty="0" smtClean="0"/>
              <a:t>There is currently no “short work break” option for SHRA students</a:t>
            </a:r>
          </a:p>
          <a:p>
            <a:pPr lvl="0"/>
            <a:r>
              <a:rPr lang="en-US" dirty="0" smtClean="0"/>
              <a:t>SHRA students will be terminated on his/her Expected Job End Date.</a:t>
            </a:r>
          </a:p>
          <a:p>
            <a:pPr lvl="1"/>
            <a:r>
              <a:rPr lang="en-US" dirty="0" smtClean="0"/>
              <a:t>May be delayed due to high volume at the end of the semester</a:t>
            </a:r>
          </a:p>
          <a:p>
            <a:pPr lvl="0"/>
            <a:r>
              <a:rPr lang="en-US" dirty="0" smtClean="0"/>
              <a:t>SHRA students will automatically lose their FICA exemption over the summer if they are not reflected as enrolled in Campus Solutions</a:t>
            </a:r>
          </a:p>
          <a:p>
            <a:pPr lvl="0"/>
            <a:r>
              <a:rPr lang="en-US" dirty="0" smtClean="0"/>
              <a:t>If a Student changes employee groups, then use the Hire form to transfer them into a new or vacant position</a:t>
            </a:r>
          </a:p>
          <a:p>
            <a:pPr lvl="1"/>
            <a:r>
              <a:rPr lang="en-US" dirty="0" smtClean="0"/>
              <a:t>Ex. Work Study to SHRA Student Assistant or SHRA Student Assistant to SHRA Temporary</a:t>
            </a:r>
          </a:p>
        </p:txBody>
      </p:sp>
    </p:spTree>
    <p:extLst>
      <p:ext uri="{BB962C8B-B14F-4D97-AF65-F5344CB8AC3E}">
        <p14:creationId xmlns:p14="http://schemas.microsoft.com/office/powerpoint/2010/main" val="3221750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p:cNvSpPr/>
          <p:nvPr/>
        </p:nvSpPr>
        <p:spPr>
          <a:xfrm>
            <a:off x="1371601" y="762000"/>
            <a:ext cx="6629400" cy="5715000"/>
          </a:xfrm>
          <a:custGeom>
            <a:avLst/>
            <a:gdLst>
              <a:gd name="connsiteX0" fmla="*/ 0 w 1741289"/>
              <a:gd name="connsiteY0" fmla="*/ 174129 h 6293485"/>
              <a:gd name="connsiteX1" fmla="*/ 174129 w 1741289"/>
              <a:gd name="connsiteY1" fmla="*/ 0 h 6293485"/>
              <a:gd name="connsiteX2" fmla="*/ 1567160 w 1741289"/>
              <a:gd name="connsiteY2" fmla="*/ 0 h 6293485"/>
              <a:gd name="connsiteX3" fmla="*/ 1741289 w 1741289"/>
              <a:gd name="connsiteY3" fmla="*/ 174129 h 6293485"/>
              <a:gd name="connsiteX4" fmla="*/ 1741289 w 1741289"/>
              <a:gd name="connsiteY4" fmla="*/ 6119356 h 6293485"/>
              <a:gd name="connsiteX5" fmla="*/ 1567160 w 1741289"/>
              <a:gd name="connsiteY5" fmla="*/ 6293485 h 6293485"/>
              <a:gd name="connsiteX6" fmla="*/ 174129 w 1741289"/>
              <a:gd name="connsiteY6" fmla="*/ 6293485 h 6293485"/>
              <a:gd name="connsiteX7" fmla="*/ 0 w 1741289"/>
              <a:gd name="connsiteY7" fmla="*/ 6119356 h 6293485"/>
              <a:gd name="connsiteX8" fmla="*/ 0 w 1741289"/>
              <a:gd name="connsiteY8" fmla="*/ 174129 h 6293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1289" h="6293485">
                <a:moveTo>
                  <a:pt x="0" y="174129"/>
                </a:moveTo>
                <a:cubicBezTo>
                  <a:pt x="0" y="77960"/>
                  <a:pt x="77960" y="0"/>
                  <a:pt x="174129" y="0"/>
                </a:cubicBezTo>
                <a:lnTo>
                  <a:pt x="1567160" y="0"/>
                </a:lnTo>
                <a:cubicBezTo>
                  <a:pt x="1663329" y="0"/>
                  <a:pt x="1741289" y="77960"/>
                  <a:pt x="1741289" y="174129"/>
                </a:cubicBezTo>
                <a:lnTo>
                  <a:pt x="1741289" y="6119356"/>
                </a:lnTo>
                <a:cubicBezTo>
                  <a:pt x="1741289" y="6215525"/>
                  <a:pt x="1663329" y="6293485"/>
                  <a:pt x="1567160" y="6293485"/>
                </a:cubicBezTo>
                <a:lnTo>
                  <a:pt x="174129" y="6293485"/>
                </a:lnTo>
                <a:cubicBezTo>
                  <a:pt x="77960" y="6293485"/>
                  <a:pt x="0" y="6215525"/>
                  <a:pt x="0" y="6119356"/>
                </a:cubicBezTo>
                <a:lnTo>
                  <a:pt x="0" y="174129"/>
                </a:lnTo>
                <a:close/>
              </a:path>
            </a:pathLst>
          </a:cu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87630" tIns="87630" rIns="87630" bIns="4493070" numCol="1" spcCol="1270" anchor="ctr" anchorCtr="0">
            <a:noAutofit/>
          </a:bodyPr>
          <a:lstStyle/>
          <a:p>
            <a:pPr lvl="0" algn="ctr" defTabSz="1022350">
              <a:lnSpc>
                <a:spcPct val="90000"/>
              </a:lnSpc>
              <a:spcBef>
                <a:spcPct val="0"/>
              </a:spcBef>
              <a:spcAft>
                <a:spcPct val="35000"/>
              </a:spcAft>
            </a:pPr>
            <a:endParaRPr lang="en-US" sz="3600" b="1" kern="1200" dirty="0"/>
          </a:p>
        </p:txBody>
      </p:sp>
      <p:grpSp>
        <p:nvGrpSpPr>
          <p:cNvPr id="2" name="Group 1"/>
          <p:cNvGrpSpPr/>
          <p:nvPr/>
        </p:nvGrpSpPr>
        <p:grpSpPr>
          <a:xfrm>
            <a:off x="2011896" y="990600"/>
            <a:ext cx="5348756" cy="5294609"/>
            <a:chOff x="2011896" y="1212100"/>
            <a:chExt cx="5348756" cy="5294609"/>
          </a:xfrm>
        </p:grpSpPr>
        <p:sp>
          <p:nvSpPr>
            <p:cNvPr id="12" name="Freeform 11"/>
            <p:cNvSpPr/>
            <p:nvPr/>
          </p:nvSpPr>
          <p:spPr>
            <a:xfrm>
              <a:off x="2057133" y="1212100"/>
              <a:ext cx="5303519" cy="460276"/>
            </a:xfrm>
            <a:custGeom>
              <a:avLst/>
              <a:gdLst>
                <a:gd name="connsiteX0" fmla="*/ 0 w 1393031"/>
                <a:gd name="connsiteY0" fmla="*/ 46079 h 460787"/>
                <a:gd name="connsiteX1" fmla="*/ 46079 w 1393031"/>
                <a:gd name="connsiteY1" fmla="*/ 0 h 460787"/>
                <a:gd name="connsiteX2" fmla="*/ 1346952 w 1393031"/>
                <a:gd name="connsiteY2" fmla="*/ 0 h 460787"/>
                <a:gd name="connsiteX3" fmla="*/ 1393031 w 1393031"/>
                <a:gd name="connsiteY3" fmla="*/ 46079 h 460787"/>
                <a:gd name="connsiteX4" fmla="*/ 1393031 w 1393031"/>
                <a:gd name="connsiteY4" fmla="*/ 414708 h 460787"/>
                <a:gd name="connsiteX5" fmla="*/ 1346952 w 1393031"/>
                <a:gd name="connsiteY5" fmla="*/ 460787 h 460787"/>
                <a:gd name="connsiteX6" fmla="*/ 46079 w 1393031"/>
                <a:gd name="connsiteY6" fmla="*/ 460787 h 460787"/>
                <a:gd name="connsiteX7" fmla="*/ 0 w 1393031"/>
                <a:gd name="connsiteY7" fmla="*/ 414708 h 460787"/>
                <a:gd name="connsiteX8" fmla="*/ 0 w 1393031"/>
                <a:gd name="connsiteY8" fmla="*/ 46079 h 460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460787">
                  <a:moveTo>
                    <a:pt x="0" y="46079"/>
                  </a:moveTo>
                  <a:cubicBezTo>
                    <a:pt x="0" y="20630"/>
                    <a:pt x="20630" y="0"/>
                    <a:pt x="46079" y="0"/>
                  </a:cubicBezTo>
                  <a:lnTo>
                    <a:pt x="1346952" y="0"/>
                  </a:lnTo>
                  <a:cubicBezTo>
                    <a:pt x="1372401" y="0"/>
                    <a:pt x="1393031" y="20630"/>
                    <a:pt x="1393031" y="46079"/>
                  </a:cubicBezTo>
                  <a:lnTo>
                    <a:pt x="1393031" y="414708"/>
                  </a:lnTo>
                  <a:cubicBezTo>
                    <a:pt x="1393031" y="440157"/>
                    <a:pt x="1372401" y="460787"/>
                    <a:pt x="1346952" y="460787"/>
                  </a:cubicBezTo>
                  <a:lnTo>
                    <a:pt x="46079" y="460787"/>
                  </a:lnTo>
                  <a:cubicBezTo>
                    <a:pt x="20630" y="460787"/>
                    <a:pt x="0" y="440157"/>
                    <a:pt x="0" y="414708"/>
                  </a:cubicBezTo>
                  <a:lnTo>
                    <a:pt x="0" y="4607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3976" tIns="36356" rIns="43976" bIns="36356" numCol="1" spcCol="1270" anchor="ctr" anchorCtr="0">
              <a:noAutofit/>
            </a:bodyPr>
            <a:lstStyle/>
            <a:p>
              <a:pPr lvl="0" algn="ctr" defTabSz="533400">
                <a:lnSpc>
                  <a:spcPct val="90000"/>
                </a:lnSpc>
                <a:spcBef>
                  <a:spcPct val="0"/>
                </a:spcBef>
                <a:spcAft>
                  <a:spcPct val="35000"/>
                </a:spcAft>
              </a:pPr>
              <a:r>
                <a:rPr lang="en-US" sz="2400" kern="1200" dirty="0">
                  <a:solidFill>
                    <a:schemeClr val="bg1"/>
                  </a:solidFill>
                </a:rPr>
                <a:t>Current UNC Chapel Hill Student</a:t>
              </a:r>
            </a:p>
          </p:txBody>
        </p:sp>
        <p:sp>
          <p:nvSpPr>
            <p:cNvPr id="13" name="Freeform 12"/>
            <p:cNvSpPr/>
            <p:nvPr/>
          </p:nvSpPr>
          <p:spPr>
            <a:xfrm>
              <a:off x="2011896" y="1865217"/>
              <a:ext cx="5303519" cy="1058824"/>
            </a:xfrm>
            <a:custGeom>
              <a:avLst/>
              <a:gdLst>
                <a:gd name="connsiteX0" fmla="*/ 0 w 1393031"/>
                <a:gd name="connsiteY0" fmla="*/ 73150 h 731504"/>
                <a:gd name="connsiteX1" fmla="*/ 73150 w 1393031"/>
                <a:gd name="connsiteY1" fmla="*/ 0 h 731504"/>
                <a:gd name="connsiteX2" fmla="*/ 1319881 w 1393031"/>
                <a:gd name="connsiteY2" fmla="*/ 0 h 731504"/>
                <a:gd name="connsiteX3" fmla="*/ 1393031 w 1393031"/>
                <a:gd name="connsiteY3" fmla="*/ 73150 h 731504"/>
                <a:gd name="connsiteX4" fmla="*/ 1393031 w 1393031"/>
                <a:gd name="connsiteY4" fmla="*/ 658354 h 731504"/>
                <a:gd name="connsiteX5" fmla="*/ 1319881 w 1393031"/>
                <a:gd name="connsiteY5" fmla="*/ 731504 h 731504"/>
                <a:gd name="connsiteX6" fmla="*/ 73150 w 1393031"/>
                <a:gd name="connsiteY6" fmla="*/ 731504 h 731504"/>
                <a:gd name="connsiteX7" fmla="*/ 0 w 1393031"/>
                <a:gd name="connsiteY7" fmla="*/ 658354 h 731504"/>
                <a:gd name="connsiteX8" fmla="*/ 0 w 1393031"/>
                <a:gd name="connsiteY8" fmla="*/ 73150 h 731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731504">
                  <a:moveTo>
                    <a:pt x="0" y="73150"/>
                  </a:moveTo>
                  <a:cubicBezTo>
                    <a:pt x="0" y="32750"/>
                    <a:pt x="32750" y="0"/>
                    <a:pt x="73150" y="0"/>
                  </a:cubicBezTo>
                  <a:lnTo>
                    <a:pt x="1319881" y="0"/>
                  </a:lnTo>
                  <a:cubicBezTo>
                    <a:pt x="1360281" y="0"/>
                    <a:pt x="1393031" y="32750"/>
                    <a:pt x="1393031" y="73150"/>
                  </a:cubicBezTo>
                  <a:lnTo>
                    <a:pt x="1393031" y="658354"/>
                  </a:lnTo>
                  <a:cubicBezTo>
                    <a:pt x="1393031" y="698754"/>
                    <a:pt x="1360281" y="731504"/>
                    <a:pt x="1319881" y="731504"/>
                  </a:cubicBezTo>
                  <a:lnTo>
                    <a:pt x="73150" y="731504"/>
                  </a:lnTo>
                  <a:cubicBezTo>
                    <a:pt x="32750" y="731504"/>
                    <a:pt x="0" y="698754"/>
                    <a:pt x="0" y="658354"/>
                  </a:cubicBezTo>
                  <a:lnTo>
                    <a:pt x="0" y="7315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365" tIns="42380" rIns="49365" bIns="42380" numCol="1" spcCol="1270" anchor="ctr" anchorCtr="0">
              <a:noAutofit/>
            </a:bodyPr>
            <a:lstStyle/>
            <a:p>
              <a:pPr lvl="0" algn="ctr" defTabSz="488950">
                <a:spcBef>
                  <a:spcPct val="0"/>
                </a:spcBef>
              </a:pPr>
              <a:r>
                <a:rPr lang="en-US" sz="2200" kern="1200" dirty="0">
                  <a:solidFill>
                    <a:schemeClr val="bg1"/>
                  </a:solidFill>
                </a:rPr>
                <a:t>UNC Student enrolled in </a:t>
              </a:r>
              <a:r>
                <a:rPr lang="en-US" sz="2200" kern="1200" dirty="0" smtClean="0">
                  <a:solidFill>
                    <a:schemeClr val="bg1"/>
                  </a:solidFill>
                </a:rPr>
                <a:t/>
              </a:r>
              <a:br>
                <a:rPr lang="en-US" sz="2200" kern="1200" dirty="0" smtClean="0">
                  <a:solidFill>
                    <a:schemeClr val="bg1"/>
                  </a:solidFill>
                </a:rPr>
              </a:br>
              <a:r>
                <a:rPr lang="en-US" sz="2200" kern="1200" dirty="0" smtClean="0">
                  <a:solidFill>
                    <a:schemeClr val="bg1"/>
                  </a:solidFill>
                </a:rPr>
                <a:t>Spring </a:t>
              </a:r>
              <a:r>
                <a:rPr lang="en-US" sz="2200" kern="1200" dirty="0">
                  <a:solidFill>
                    <a:schemeClr val="bg1"/>
                  </a:solidFill>
                </a:rPr>
                <a:t>and Fall semesters </a:t>
              </a:r>
            </a:p>
            <a:p>
              <a:pPr lvl="0" algn="ctr" defTabSz="488950">
                <a:spcBef>
                  <a:spcPct val="0"/>
                </a:spcBef>
              </a:pPr>
              <a:r>
                <a:rPr lang="en-US" sz="2200" kern="1200" dirty="0">
                  <a:solidFill>
                    <a:schemeClr val="bg1"/>
                  </a:solidFill>
                </a:rPr>
                <a:t>(</a:t>
              </a:r>
              <a:r>
                <a:rPr lang="en-US" sz="2200" i="1" kern="1200" dirty="0">
                  <a:solidFill>
                    <a:schemeClr val="bg1"/>
                  </a:solidFill>
                </a:rPr>
                <a:t>Summer School optional)</a:t>
              </a:r>
            </a:p>
          </p:txBody>
        </p:sp>
        <p:sp>
          <p:nvSpPr>
            <p:cNvPr id="14" name="Freeform 13"/>
            <p:cNvSpPr/>
            <p:nvPr/>
          </p:nvSpPr>
          <p:spPr>
            <a:xfrm>
              <a:off x="2057133" y="3113984"/>
              <a:ext cx="5303519" cy="701034"/>
            </a:xfrm>
            <a:custGeom>
              <a:avLst/>
              <a:gdLst>
                <a:gd name="connsiteX0" fmla="*/ 0 w 1393031"/>
                <a:gd name="connsiteY0" fmla="*/ 50044 h 500439"/>
                <a:gd name="connsiteX1" fmla="*/ 50044 w 1393031"/>
                <a:gd name="connsiteY1" fmla="*/ 0 h 500439"/>
                <a:gd name="connsiteX2" fmla="*/ 1342987 w 1393031"/>
                <a:gd name="connsiteY2" fmla="*/ 0 h 500439"/>
                <a:gd name="connsiteX3" fmla="*/ 1393031 w 1393031"/>
                <a:gd name="connsiteY3" fmla="*/ 50044 h 500439"/>
                <a:gd name="connsiteX4" fmla="*/ 1393031 w 1393031"/>
                <a:gd name="connsiteY4" fmla="*/ 450395 h 500439"/>
                <a:gd name="connsiteX5" fmla="*/ 1342987 w 1393031"/>
                <a:gd name="connsiteY5" fmla="*/ 500439 h 500439"/>
                <a:gd name="connsiteX6" fmla="*/ 50044 w 1393031"/>
                <a:gd name="connsiteY6" fmla="*/ 500439 h 500439"/>
                <a:gd name="connsiteX7" fmla="*/ 0 w 1393031"/>
                <a:gd name="connsiteY7" fmla="*/ 450395 h 500439"/>
                <a:gd name="connsiteX8" fmla="*/ 0 w 1393031"/>
                <a:gd name="connsiteY8" fmla="*/ 50044 h 500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500439">
                  <a:moveTo>
                    <a:pt x="0" y="50044"/>
                  </a:moveTo>
                  <a:cubicBezTo>
                    <a:pt x="0" y="22405"/>
                    <a:pt x="22405" y="0"/>
                    <a:pt x="50044" y="0"/>
                  </a:cubicBezTo>
                  <a:lnTo>
                    <a:pt x="1342987" y="0"/>
                  </a:lnTo>
                  <a:cubicBezTo>
                    <a:pt x="1370626" y="0"/>
                    <a:pt x="1393031" y="22405"/>
                    <a:pt x="1393031" y="50044"/>
                  </a:cubicBezTo>
                  <a:lnTo>
                    <a:pt x="1393031" y="450395"/>
                  </a:lnTo>
                  <a:cubicBezTo>
                    <a:pt x="1393031" y="478034"/>
                    <a:pt x="1370626" y="500439"/>
                    <a:pt x="1342987" y="500439"/>
                  </a:cubicBezTo>
                  <a:lnTo>
                    <a:pt x="50044" y="500439"/>
                  </a:lnTo>
                  <a:cubicBezTo>
                    <a:pt x="22405" y="500439"/>
                    <a:pt x="0" y="478034"/>
                    <a:pt x="0" y="450395"/>
                  </a:cubicBezTo>
                  <a:lnTo>
                    <a:pt x="0" y="5004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597" tIns="35612" rIns="42597" bIns="35612" numCol="1" spcCol="1270" anchor="ctr" anchorCtr="0">
              <a:noAutofit/>
            </a:bodyPr>
            <a:lstStyle/>
            <a:p>
              <a:pPr lvl="0" algn="ctr" defTabSz="488950">
                <a:lnSpc>
                  <a:spcPct val="90000"/>
                </a:lnSpc>
                <a:spcBef>
                  <a:spcPct val="0"/>
                </a:spcBef>
                <a:spcAft>
                  <a:spcPct val="35000"/>
                </a:spcAft>
              </a:pPr>
              <a:r>
                <a:rPr lang="en-US" sz="2200" kern="1200" dirty="0">
                  <a:solidFill>
                    <a:schemeClr val="bg1"/>
                  </a:solidFill>
                </a:rPr>
                <a:t>Work Study Student continuing to </a:t>
              </a:r>
              <a:r>
                <a:rPr lang="en-US" sz="2200" kern="1200" dirty="0" smtClean="0">
                  <a:solidFill>
                    <a:schemeClr val="bg1"/>
                  </a:solidFill>
                </a:rPr>
                <a:t/>
              </a:r>
              <a:br>
                <a:rPr lang="en-US" sz="2200" kern="1200" dirty="0" smtClean="0">
                  <a:solidFill>
                    <a:schemeClr val="bg1"/>
                  </a:solidFill>
                </a:rPr>
              </a:br>
              <a:r>
                <a:rPr lang="en-US" sz="2200" kern="1200" dirty="0" smtClean="0">
                  <a:solidFill>
                    <a:schemeClr val="bg1"/>
                  </a:solidFill>
                </a:rPr>
                <a:t>work </a:t>
              </a:r>
              <a:r>
                <a:rPr lang="en-US" sz="2200" kern="1200" dirty="0">
                  <a:solidFill>
                    <a:schemeClr val="bg1"/>
                  </a:solidFill>
                </a:rPr>
                <a:t>over the summer</a:t>
              </a:r>
            </a:p>
          </p:txBody>
        </p:sp>
        <p:sp>
          <p:nvSpPr>
            <p:cNvPr id="15" name="Freeform 14"/>
            <p:cNvSpPr/>
            <p:nvPr/>
          </p:nvSpPr>
          <p:spPr>
            <a:xfrm>
              <a:off x="2057133" y="4005652"/>
              <a:ext cx="5303519" cy="703741"/>
            </a:xfrm>
            <a:custGeom>
              <a:avLst/>
              <a:gdLst>
                <a:gd name="connsiteX0" fmla="*/ 0 w 1393031"/>
                <a:gd name="connsiteY0" fmla="*/ 60727 h 607265"/>
                <a:gd name="connsiteX1" fmla="*/ 60727 w 1393031"/>
                <a:gd name="connsiteY1" fmla="*/ 0 h 607265"/>
                <a:gd name="connsiteX2" fmla="*/ 1332305 w 1393031"/>
                <a:gd name="connsiteY2" fmla="*/ 0 h 607265"/>
                <a:gd name="connsiteX3" fmla="*/ 1393032 w 1393031"/>
                <a:gd name="connsiteY3" fmla="*/ 60727 h 607265"/>
                <a:gd name="connsiteX4" fmla="*/ 1393031 w 1393031"/>
                <a:gd name="connsiteY4" fmla="*/ 546539 h 607265"/>
                <a:gd name="connsiteX5" fmla="*/ 1332304 w 1393031"/>
                <a:gd name="connsiteY5" fmla="*/ 607266 h 607265"/>
                <a:gd name="connsiteX6" fmla="*/ 60727 w 1393031"/>
                <a:gd name="connsiteY6" fmla="*/ 607265 h 607265"/>
                <a:gd name="connsiteX7" fmla="*/ 0 w 1393031"/>
                <a:gd name="connsiteY7" fmla="*/ 546538 h 607265"/>
                <a:gd name="connsiteX8" fmla="*/ 0 w 1393031"/>
                <a:gd name="connsiteY8" fmla="*/ 60727 h 607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607265">
                  <a:moveTo>
                    <a:pt x="0" y="60727"/>
                  </a:moveTo>
                  <a:cubicBezTo>
                    <a:pt x="0" y="27188"/>
                    <a:pt x="27188" y="0"/>
                    <a:pt x="60727" y="0"/>
                  </a:cubicBezTo>
                  <a:lnTo>
                    <a:pt x="1332305" y="0"/>
                  </a:lnTo>
                  <a:cubicBezTo>
                    <a:pt x="1365844" y="0"/>
                    <a:pt x="1393032" y="27188"/>
                    <a:pt x="1393032" y="60727"/>
                  </a:cubicBezTo>
                  <a:cubicBezTo>
                    <a:pt x="1393032" y="222664"/>
                    <a:pt x="1393031" y="384602"/>
                    <a:pt x="1393031" y="546539"/>
                  </a:cubicBezTo>
                  <a:cubicBezTo>
                    <a:pt x="1393031" y="580078"/>
                    <a:pt x="1365843" y="607266"/>
                    <a:pt x="1332304" y="607266"/>
                  </a:cubicBezTo>
                  <a:lnTo>
                    <a:pt x="60727" y="607265"/>
                  </a:lnTo>
                  <a:cubicBezTo>
                    <a:pt x="27188" y="607265"/>
                    <a:pt x="0" y="580077"/>
                    <a:pt x="0" y="546538"/>
                  </a:cubicBezTo>
                  <a:lnTo>
                    <a:pt x="0" y="6072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6" tIns="38741" rIns="45726" bIns="38741" numCol="1" spcCol="1270" anchor="ctr" anchorCtr="0">
              <a:noAutofit/>
            </a:bodyPr>
            <a:lstStyle/>
            <a:p>
              <a:pPr lvl="0" algn="ctr" defTabSz="488950">
                <a:lnSpc>
                  <a:spcPct val="90000"/>
                </a:lnSpc>
                <a:spcBef>
                  <a:spcPct val="0"/>
                </a:spcBef>
                <a:spcAft>
                  <a:spcPct val="35000"/>
                </a:spcAft>
              </a:pPr>
              <a:r>
                <a:rPr lang="en-US" sz="2200" kern="1200" dirty="0">
                  <a:solidFill>
                    <a:schemeClr val="bg1"/>
                  </a:solidFill>
                </a:rPr>
                <a:t>Background Check</a:t>
              </a:r>
              <a:r>
                <a:rPr lang="en-US" sz="2200" kern="1200" dirty="0" smtClean="0">
                  <a:solidFill>
                    <a:schemeClr val="bg1"/>
                  </a:solidFill>
                </a:rPr>
                <a:t>:  </a:t>
              </a:r>
              <a:r>
                <a:rPr lang="en-US" sz="2200" kern="1200" dirty="0">
                  <a:solidFill>
                    <a:schemeClr val="bg1"/>
                  </a:solidFill>
                </a:rPr>
                <a:t>Not Required </a:t>
              </a:r>
              <a:r>
                <a:rPr lang="en-US" sz="2200" i="1" kern="1200" dirty="0">
                  <a:solidFill>
                    <a:schemeClr val="bg1"/>
                  </a:solidFill>
                </a:rPr>
                <a:t>unless student will have contact with minors</a:t>
              </a:r>
            </a:p>
          </p:txBody>
        </p:sp>
        <p:sp>
          <p:nvSpPr>
            <p:cNvPr id="16" name="Freeform 15"/>
            <p:cNvSpPr/>
            <p:nvPr/>
          </p:nvSpPr>
          <p:spPr>
            <a:xfrm>
              <a:off x="2057133" y="4896155"/>
              <a:ext cx="5303519" cy="318920"/>
            </a:xfrm>
            <a:custGeom>
              <a:avLst/>
              <a:gdLst>
                <a:gd name="connsiteX0" fmla="*/ 0 w 1393031"/>
                <a:gd name="connsiteY0" fmla="*/ 31156 h 311563"/>
                <a:gd name="connsiteX1" fmla="*/ 31156 w 1393031"/>
                <a:gd name="connsiteY1" fmla="*/ 0 h 311563"/>
                <a:gd name="connsiteX2" fmla="*/ 1361875 w 1393031"/>
                <a:gd name="connsiteY2" fmla="*/ 0 h 311563"/>
                <a:gd name="connsiteX3" fmla="*/ 1393031 w 1393031"/>
                <a:gd name="connsiteY3" fmla="*/ 31156 h 311563"/>
                <a:gd name="connsiteX4" fmla="*/ 1393031 w 1393031"/>
                <a:gd name="connsiteY4" fmla="*/ 280407 h 311563"/>
                <a:gd name="connsiteX5" fmla="*/ 1361875 w 1393031"/>
                <a:gd name="connsiteY5" fmla="*/ 311563 h 311563"/>
                <a:gd name="connsiteX6" fmla="*/ 31156 w 1393031"/>
                <a:gd name="connsiteY6" fmla="*/ 311563 h 311563"/>
                <a:gd name="connsiteX7" fmla="*/ 0 w 1393031"/>
                <a:gd name="connsiteY7" fmla="*/ 280407 h 311563"/>
                <a:gd name="connsiteX8" fmla="*/ 0 w 1393031"/>
                <a:gd name="connsiteY8" fmla="*/ 31156 h 311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311563">
                  <a:moveTo>
                    <a:pt x="0" y="31156"/>
                  </a:moveTo>
                  <a:cubicBezTo>
                    <a:pt x="0" y="13949"/>
                    <a:pt x="13949" y="0"/>
                    <a:pt x="31156" y="0"/>
                  </a:cubicBezTo>
                  <a:lnTo>
                    <a:pt x="1361875" y="0"/>
                  </a:lnTo>
                  <a:cubicBezTo>
                    <a:pt x="1379082" y="0"/>
                    <a:pt x="1393031" y="13949"/>
                    <a:pt x="1393031" y="31156"/>
                  </a:cubicBezTo>
                  <a:lnTo>
                    <a:pt x="1393031" y="280407"/>
                  </a:lnTo>
                  <a:cubicBezTo>
                    <a:pt x="1393031" y="297614"/>
                    <a:pt x="1379082" y="311563"/>
                    <a:pt x="1361875" y="311563"/>
                  </a:cubicBezTo>
                  <a:lnTo>
                    <a:pt x="31156" y="311563"/>
                  </a:lnTo>
                  <a:cubicBezTo>
                    <a:pt x="13949" y="311563"/>
                    <a:pt x="0" y="297614"/>
                    <a:pt x="0" y="280407"/>
                  </a:cubicBezTo>
                  <a:lnTo>
                    <a:pt x="0" y="3115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605" tIns="31985" rIns="39605" bIns="31985" numCol="1" spcCol="1270" anchor="ctr" anchorCtr="0">
              <a:noAutofit/>
            </a:bodyPr>
            <a:lstStyle/>
            <a:p>
              <a:pPr lvl="0" algn="ctr" defTabSz="533400">
                <a:lnSpc>
                  <a:spcPct val="90000"/>
                </a:lnSpc>
                <a:spcBef>
                  <a:spcPct val="0"/>
                </a:spcBef>
                <a:spcAft>
                  <a:spcPct val="35000"/>
                </a:spcAft>
              </a:pPr>
              <a:r>
                <a:rPr lang="en-US" sz="2400" kern="1200" dirty="0">
                  <a:solidFill>
                    <a:schemeClr val="bg1"/>
                  </a:solidFill>
                </a:rPr>
                <a:t>I-9: </a:t>
              </a:r>
              <a:r>
                <a:rPr lang="en-US" sz="2400" kern="1200" dirty="0" smtClean="0">
                  <a:solidFill>
                    <a:schemeClr val="bg1"/>
                  </a:solidFill>
                </a:rPr>
                <a:t> </a:t>
              </a:r>
              <a:r>
                <a:rPr lang="en-US" sz="2200" kern="1200" dirty="0" smtClean="0">
                  <a:solidFill>
                    <a:schemeClr val="bg1"/>
                  </a:solidFill>
                </a:rPr>
                <a:t>Required</a:t>
              </a:r>
              <a:endParaRPr lang="en-US" sz="2200" kern="1200" dirty="0">
                <a:solidFill>
                  <a:schemeClr val="bg1"/>
                </a:solidFill>
              </a:endParaRPr>
            </a:p>
          </p:txBody>
        </p:sp>
        <p:sp>
          <p:nvSpPr>
            <p:cNvPr id="17" name="Freeform 16"/>
            <p:cNvSpPr/>
            <p:nvPr/>
          </p:nvSpPr>
          <p:spPr>
            <a:xfrm>
              <a:off x="2057133" y="5401837"/>
              <a:ext cx="5303519" cy="391038"/>
            </a:xfrm>
            <a:custGeom>
              <a:avLst/>
              <a:gdLst>
                <a:gd name="connsiteX0" fmla="*/ 0 w 1393031"/>
                <a:gd name="connsiteY0" fmla="*/ 42659 h 426588"/>
                <a:gd name="connsiteX1" fmla="*/ 42659 w 1393031"/>
                <a:gd name="connsiteY1" fmla="*/ 0 h 426588"/>
                <a:gd name="connsiteX2" fmla="*/ 1350372 w 1393031"/>
                <a:gd name="connsiteY2" fmla="*/ 0 h 426588"/>
                <a:gd name="connsiteX3" fmla="*/ 1393031 w 1393031"/>
                <a:gd name="connsiteY3" fmla="*/ 42659 h 426588"/>
                <a:gd name="connsiteX4" fmla="*/ 1393031 w 1393031"/>
                <a:gd name="connsiteY4" fmla="*/ 383929 h 426588"/>
                <a:gd name="connsiteX5" fmla="*/ 1350372 w 1393031"/>
                <a:gd name="connsiteY5" fmla="*/ 426588 h 426588"/>
                <a:gd name="connsiteX6" fmla="*/ 42659 w 1393031"/>
                <a:gd name="connsiteY6" fmla="*/ 426588 h 426588"/>
                <a:gd name="connsiteX7" fmla="*/ 0 w 1393031"/>
                <a:gd name="connsiteY7" fmla="*/ 383929 h 426588"/>
                <a:gd name="connsiteX8" fmla="*/ 0 w 1393031"/>
                <a:gd name="connsiteY8" fmla="*/ 42659 h 426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426588">
                  <a:moveTo>
                    <a:pt x="0" y="42659"/>
                  </a:moveTo>
                  <a:cubicBezTo>
                    <a:pt x="0" y="19099"/>
                    <a:pt x="19099" y="0"/>
                    <a:pt x="42659" y="0"/>
                  </a:cubicBezTo>
                  <a:lnTo>
                    <a:pt x="1350372" y="0"/>
                  </a:lnTo>
                  <a:cubicBezTo>
                    <a:pt x="1373932" y="0"/>
                    <a:pt x="1393031" y="19099"/>
                    <a:pt x="1393031" y="42659"/>
                  </a:cubicBezTo>
                  <a:lnTo>
                    <a:pt x="1393031" y="383929"/>
                  </a:lnTo>
                  <a:cubicBezTo>
                    <a:pt x="1393031" y="407489"/>
                    <a:pt x="1373932" y="426588"/>
                    <a:pt x="1350372" y="426588"/>
                  </a:cubicBezTo>
                  <a:lnTo>
                    <a:pt x="42659" y="426588"/>
                  </a:lnTo>
                  <a:cubicBezTo>
                    <a:pt x="19099" y="426588"/>
                    <a:pt x="0" y="407489"/>
                    <a:pt x="0" y="383929"/>
                  </a:cubicBezTo>
                  <a:lnTo>
                    <a:pt x="0" y="4265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974" tIns="35354" rIns="42974" bIns="35354" numCol="1" spcCol="1270" anchor="ctr" anchorCtr="0">
              <a:noAutofit/>
            </a:bodyPr>
            <a:lstStyle/>
            <a:p>
              <a:pPr lvl="0" algn="ctr" defTabSz="533400">
                <a:lnSpc>
                  <a:spcPct val="90000"/>
                </a:lnSpc>
                <a:spcBef>
                  <a:spcPct val="0"/>
                </a:spcBef>
                <a:spcAft>
                  <a:spcPct val="35000"/>
                </a:spcAft>
              </a:pPr>
              <a:r>
                <a:rPr lang="en-US" sz="2200" kern="1200" dirty="0">
                  <a:solidFill>
                    <a:schemeClr val="bg1"/>
                  </a:solidFill>
                </a:rPr>
                <a:t>Posting/Waiver: </a:t>
              </a:r>
              <a:r>
                <a:rPr lang="en-US" sz="2200" kern="1200" dirty="0" smtClean="0">
                  <a:solidFill>
                    <a:schemeClr val="bg1"/>
                  </a:solidFill>
                </a:rPr>
                <a:t>  Not </a:t>
              </a:r>
              <a:r>
                <a:rPr lang="en-US" sz="2200" kern="1200" dirty="0">
                  <a:solidFill>
                    <a:schemeClr val="bg1"/>
                  </a:solidFill>
                </a:rPr>
                <a:t>Required</a:t>
              </a:r>
            </a:p>
          </p:txBody>
        </p:sp>
        <p:sp>
          <p:nvSpPr>
            <p:cNvPr id="18" name="Freeform 17"/>
            <p:cNvSpPr/>
            <p:nvPr/>
          </p:nvSpPr>
          <p:spPr>
            <a:xfrm>
              <a:off x="2057133" y="5985715"/>
              <a:ext cx="5303519" cy="520994"/>
            </a:xfrm>
            <a:custGeom>
              <a:avLst/>
              <a:gdLst>
                <a:gd name="connsiteX0" fmla="*/ 0 w 1393031"/>
                <a:gd name="connsiteY0" fmla="*/ 36032 h 360317"/>
                <a:gd name="connsiteX1" fmla="*/ 36032 w 1393031"/>
                <a:gd name="connsiteY1" fmla="*/ 0 h 360317"/>
                <a:gd name="connsiteX2" fmla="*/ 1356999 w 1393031"/>
                <a:gd name="connsiteY2" fmla="*/ 0 h 360317"/>
                <a:gd name="connsiteX3" fmla="*/ 1393031 w 1393031"/>
                <a:gd name="connsiteY3" fmla="*/ 36032 h 360317"/>
                <a:gd name="connsiteX4" fmla="*/ 1393031 w 1393031"/>
                <a:gd name="connsiteY4" fmla="*/ 324285 h 360317"/>
                <a:gd name="connsiteX5" fmla="*/ 1356999 w 1393031"/>
                <a:gd name="connsiteY5" fmla="*/ 360317 h 360317"/>
                <a:gd name="connsiteX6" fmla="*/ 36032 w 1393031"/>
                <a:gd name="connsiteY6" fmla="*/ 360317 h 360317"/>
                <a:gd name="connsiteX7" fmla="*/ 0 w 1393031"/>
                <a:gd name="connsiteY7" fmla="*/ 324285 h 360317"/>
                <a:gd name="connsiteX8" fmla="*/ 0 w 1393031"/>
                <a:gd name="connsiteY8" fmla="*/ 36032 h 360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360317">
                  <a:moveTo>
                    <a:pt x="0" y="36032"/>
                  </a:moveTo>
                  <a:cubicBezTo>
                    <a:pt x="0" y="16132"/>
                    <a:pt x="16132" y="0"/>
                    <a:pt x="36032" y="0"/>
                  </a:cubicBezTo>
                  <a:lnTo>
                    <a:pt x="1356999" y="0"/>
                  </a:lnTo>
                  <a:cubicBezTo>
                    <a:pt x="1376899" y="0"/>
                    <a:pt x="1393031" y="16132"/>
                    <a:pt x="1393031" y="36032"/>
                  </a:cubicBezTo>
                  <a:lnTo>
                    <a:pt x="1393031" y="324285"/>
                  </a:lnTo>
                  <a:cubicBezTo>
                    <a:pt x="1393031" y="344185"/>
                    <a:pt x="1376899" y="360317"/>
                    <a:pt x="1356999" y="360317"/>
                  </a:cubicBezTo>
                  <a:lnTo>
                    <a:pt x="36032" y="360317"/>
                  </a:lnTo>
                  <a:cubicBezTo>
                    <a:pt x="16132" y="360317"/>
                    <a:pt x="0" y="344185"/>
                    <a:pt x="0" y="324285"/>
                  </a:cubicBezTo>
                  <a:lnTo>
                    <a:pt x="0" y="3603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033" tIns="33413" rIns="41033" bIns="33413" numCol="1" spcCol="1270" anchor="ctr" anchorCtr="0">
              <a:noAutofit/>
            </a:bodyPr>
            <a:lstStyle/>
            <a:p>
              <a:pPr lvl="0" algn="ctr" defTabSz="533400">
                <a:lnSpc>
                  <a:spcPct val="90000"/>
                </a:lnSpc>
                <a:spcBef>
                  <a:spcPct val="0"/>
                </a:spcBef>
                <a:spcAft>
                  <a:spcPct val="35000"/>
                </a:spcAft>
              </a:pPr>
              <a:r>
                <a:rPr lang="en-US" sz="2200" kern="1200" dirty="0">
                  <a:solidFill>
                    <a:schemeClr val="bg1"/>
                  </a:solidFill>
                </a:rPr>
                <a:t>Minimum Salary: </a:t>
              </a:r>
              <a:r>
                <a:rPr lang="en-US" sz="2200" kern="1200" dirty="0" smtClean="0">
                  <a:solidFill>
                    <a:schemeClr val="bg1"/>
                  </a:solidFill>
                </a:rPr>
                <a:t> $</a:t>
              </a:r>
              <a:r>
                <a:rPr lang="en-US" sz="2200" kern="1200" dirty="0">
                  <a:solidFill>
                    <a:schemeClr val="bg1"/>
                  </a:solidFill>
                </a:rPr>
                <a:t>7.25</a:t>
              </a:r>
            </a:p>
          </p:txBody>
        </p:sp>
      </p:grpSp>
      <p:sp>
        <p:nvSpPr>
          <p:cNvPr id="5" name="Text Placeholder 4"/>
          <p:cNvSpPr>
            <a:spLocks noGrp="1"/>
          </p:cNvSpPr>
          <p:nvPr>
            <p:ph type="body" sz="quarter" idx="13"/>
          </p:nvPr>
        </p:nvSpPr>
        <p:spPr>
          <a:xfrm>
            <a:off x="2011896" y="-45720"/>
            <a:ext cx="6751104" cy="533400"/>
          </a:xfrm>
        </p:spPr>
        <p:txBody>
          <a:bodyPr/>
          <a:lstStyle/>
          <a:p>
            <a:r>
              <a:rPr lang="en-US" dirty="0" smtClean="0"/>
              <a:t>SHRA </a:t>
            </a:r>
            <a:r>
              <a:rPr lang="en-US" dirty="0"/>
              <a:t>Student </a:t>
            </a:r>
            <a:r>
              <a:rPr lang="en-US" dirty="0" smtClean="0"/>
              <a:t>Assistant </a:t>
            </a:r>
            <a:r>
              <a:rPr lang="en-US" i="1" dirty="0" smtClean="0"/>
              <a:t>Quick </a:t>
            </a:r>
            <a:r>
              <a:rPr lang="en-US" i="1" dirty="0"/>
              <a:t>Reference</a:t>
            </a:r>
          </a:p>
          <a:p>
            <a:endParaRPr lang="en-US" dirty="0"/>
          </a:p>
        </p:txBody>
      </p:sp>
    </p:spTree>
    <p:extLst>
      <p:ext uri="{BB962C8B-B14F-4D97-AF65-F5344CB8AC3E}">
        <p14:creationId xmlns:p14="http://schemas.microsoft.com/office/powerpoint/2010/main" val="3101158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37211" y="0"/>
            <a:ext cx="7045569" cy="7159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r"/>
            <a:endParaRPr lang="en-US" sz="2600" dirty="0">
              <a:solidFill>
                <a:srgbClr val="F17E1F"/>
              </a:solidFill>
            </a:endParaRPr>
          </a:p>
        </p:txBody>
      </p:sp>
      <p:sp>
        <p:nvSpPr>
          <p:cNvPr id="11" name="Freeform 10"/>
          <p:cNvSpPr/>
          <p:nvPr/>
        </p:nvSpPr>
        <p:spPr>
          <a:xfrm>
            <a:off x="1318260" y="685800"/>
            <a:ext cx="6629400" cy="5715000"/>
          </a:xfrm>
          <a:custGeom>
            <a:avLst/>
            <a:gdLst>
              <a:gd name="connsiteX0" fmla="*/ 0 w 1741289"/>
              <a:gd name="connsiteY0" fmla="*/ 174129 h 6293485"/>
              <a:gd name="connsiteX1" fmla="*/ 174129 w 1741289"/>
              <a:gd name="connsiteY1" fmla="*/ 0 h 6293485"/>
              <a:gd name="connsiteX2" fmla="*/ 1567160 w 1741289"/>
              <a:gd name="connsiteY2" fmla="*/ 0 h 6293485"/>
              <a:gd name="connsiteX3" fmla="*/ 1741289 w 1741289"/>
              <a:gd name="connsiteY3" fmla="*/ 174129 h 6293485"/>
              <a:gd name="connsiteX4" fmla="*/ 1741289 w 1741289"/>
              <a:gd name="connsiteY4" fmla="*/ 6119356 h 6293485"/>
              <a:gd name="connsiteX5" fmla="*/ 1567160 w 1741289"/>
              <a:gd name="connsiteY5" fmla="*/ 6293485 h 6293485"/>
              <a:gd name="connsiteX6" fmla="*/ 174129 w 1741289"/>
              <a:gd name="connsiteY6" fmla="*/ 6293485 h 6293485"/>
              <a:gd name="connsiteX7" fmla="*/ 0 w 1741289"/>
              <a:gd name="connsiteY7" fmla="*/ 6119356 h 6293485"/>
              <a:gd name="connsiteX8" fmla="*/ 0 w 1741289"/>
              <a:gd name="connsiteY8" fmla="*/ 174129 h 6293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1289" h="6293485">
                <a:moveTo>
                  <a:pt x="0" y="174129"/>
                </a:moveTo>
                <a:cubicBezTo>
                  <a:pt x="0" y="77960"/>
                  <a:pt x="77960" y="0"/>
                  <a:pt x="174129" y="0"/>
                </a:cubicBezTo>
                <a:lnTo>
                  <a:pt x="1567160" y="0"/>
                </a:lnTo>
                <a:cubicBezTo>
                  <a:pt x="1663329" y="0"/>
                  <a:pt x="1741289" y="77960"/>
                  <a:pt x="1741289" y="174129"/>
                </a:cubicBezTo>
                <a:lnTo>
                  <a:pt x="1741289" y="6119356"/>
                </a:lnTo>
                <a:cubicBezTo>
                  <a:pt x="1741289" y="6215525"/>
                  <a:pt x="1663329" y="6293485"/>
                  <a:pt x="1567160" y="6293485"/>
                </a:cubicBezTo>
                <a:lnTo>
                  <a:pt x="174129" y="6293485"/>
                </a:lnTo>
                <a:cubicBezTo>
                  <a:pt x="77960" y="6293485"/>
                  <a:pt x="0" y="6215525"/>
                  <a:pt x="0" y="6119356"/>
                </a:cubicBezTo>
                <a:lnTo>
                  <a:pt x="0" y="174129"/>
                </a:lnTo>
                <a:close/>
              </a:path>
            </a:pathLst>
          </a:cu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87630" tIns="87630" rIns="87630" bIns="4493070" numCol="1" spcCol="1270" anchor="ctr" anchorCtr="0">
            <a:noAutofit/>
          </a:bodyPr>
          <a:lstStyle/>
          <a:p>
            <a:pPr lvl="0" algn="ctr" defTabSz="1022350">
              <a:lnSpc>
                <a:spcPct val="90000"/>
              </a:lnSpc>
              <a:spcBef>
                <a:spcPct val="0"/>
              </a:spcBef>
              <a:spcAft>
                <a:spcPct val="35000"/>
              </a:spcAft>
            </a:pPr>
            <a:endParaRPr lang="en-US" sz="3600" b="1" kern="1200" dirty="0"/>
          </a:p>
        </p:txBody>
      </p:sp>
      <p:grpSp>
        <p:nvGrpSpPr>
          <p:cNvPr id="7" name="Group 6"/>
          <p:cNvGrpSpPr/>
          <p:nvPr/>
        </p:nvGrpSpPr>
        <p:grpSpPr>
          <a:xfrm>
            <a:off x="1981200" y="914400"/>
            <a:ext cx="5303520" cy="4905849"/>
            <a:chOff x="1981200" y="1494951"/>
            <a:chExt cx="5303520" cy="4905849"/>
          </a:xfrm>
        </p:grpSpPr>
        <p:sp>
          <p:nvSpPr>
            <p:cNvPr id="19" name="Freeform 18"/>
            <p:cNvSpPr/>
            <p:nvPr/>
          </p:nvSpPr>
          <p:spPr>
            <a:xfrm>
              <a:off x="1981200" y="1494951"/>
              <a:ext cx="5303520" cy="731520"/>
            </a:xfrm>
            <a:custGeom>
              <a:avLst/>
              <a:gdLst>
                <a:gd name="connsiteX0" fmla="*/ 0 w 1393031"/>
                <a:gd name="connsiteY0" fmla="*/ 80513 h 805133"/>
                <a:gd name="connsiteX1" fmla="*/ 80513 w 1393031"/>
                <a:gd name="connsiteY1" fmla="*/ 0 h 805133"/>
                <a:gd name="connsiteX2" fmla="*/ 1312518 w 1393031"/>
                <a:gd name="connsiteY2" fmla="*/ 0 h 805133"/>
                <a:gd name="connsiteX3" fmla="*/ 1393031 w 1393031"/>
                <a:gd name="connsiteY3" fmla="*/ 80513 h 805133"/>
                <a:gd name="connsiteX4" fmla="*/ 1393031 w 1393031"/>
                <a:gd name="connsiteY4" fmla="*/ 724620 h 805133"/>
                <a:gd name="connsiteX5" fmla="*/ 1312518 w 1393031"/>
                <a:gd name="connsiteY5" fmla="*/ 805133 h 805133"/>
                <a:gd name="connsiteX6" fmla="*/ 80513 w 1393031"/>
                <a:gd name="connsiteY6" fmla="*/ 805133 h 805133"/>
                <a:gd name="connsiteX7" fmla="*/ 0 w 1393031"/>
                <a:gd name="connsiteY7" fmla="*/ 724620 h 805133"/>
                <a:gd name="connsiteX8" fmla="*/ 0 w 1393031"/>
                <a:gd name="connsiteY8" fmla="*/ 80513 h 805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805133">
                  <a:moveTo>
                    <a:pt x="0" y="80513"/>
                  </a:moveTo>
                  <a:cubicBezTo>
                    <a:pt x="0" y="36047"/>
                    <a:pt x="36047" y="0"/>
                    <a:pt x="80513" y="0"/>
                  </a:cubicBezTo>
                  <a:lnTo>
                    <a:pt x="1312518" y="0"/>
                  </a:lnTo>
                  <a:cubicBezTo>
                    <a:pt x="1356984" y="0"/>
                    <a:pt x="1393031" y="36047"/>
                    <a:pt x="1393031" y="80513"/>
                  </a:cubicBezTo>
                  <a:lnTo>
                    <a:pt x="1393031" y="724620"/>
                  </a:lnTo>
                  <a:cubicBezTo>
                    <a:pt x="1393031" y="769086"/>
                    <a:pt x="1356984" y="805133"/>
                    <a:pt x="1312518" y="805133"/>
                  </a:cubicBezTo>
                  <a:lnTo>
                    <a:pt x="80513" y="805133"/>
                  </a:lnTo>
                  <a:cubicBezTo>
                    <a:pt x="36047" y="805133"/>
                    <a:pt x="0" y="769086"/>
                    <a:pt x="0" y="724620"/>
                  </a:cubicBezTo>
                  <a:lnTo>
                    <a:pt x="0" y="805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3976" tIns="36356" rIns="43976" bIns="36356" numCol="1" spcCol="1270" anchor="ctr" anchorCtr="0">
              <a:noAutofit/>
            </a:bodyPr>
            <a:lstStyle/>
            <a:p>
              <a:pPr algn="ctr" defTabSz="533400">
                <a:lnSpc>
                  <a:spcPct val="90000"/>
                </a:lnSpc>
                <a:spcBef>
                  <a:spcPct val="0"/>
                </a:spcBef>
                <a:spcAft>
                  <a:spcPct val="35000"/>
                </a:spcAft>
              </a:pPr>
              <a:r>
                <a:rPr lang="en-US" sz="2200" dirty="0">
                  <a:solidFill>
                    <a:schemeClr val="bg1"/>
                  </a:solidFill>
                </a:rPr>
                <a:t>Student enrolled at another university or attending High School</a:t>
              </a:r>
            </a:p>
          </p:txBody>
        </p:sp>
        <p:sp>
          <p:nvSpPr>
            <p:cNvPr id="20" name="Freeform 19"/>
            <p:cNvSpPr/>
            <p:nvPr/>
          </p:nvSpPr>
          <p:spPr>
            <a:xfrm>
              <a:off x="1981200" y="2490668"/>
              <a:ext cx="5303520" cy="731520"/>
            </a:xfrm>
            <a:custGeom>
              <a:avLst/>
              <a:gdLst>
                <a:gd name="connsiteX0" fmla="*/ 0 w 1393031"/>
                <a:gd name="connsiteY0" fmla="*/ 97483 h 974825"/>
                <a:gd name="connsiteX1" fmla="*/ 97483 w 1393031"/>
                <a:gd name="connsiteY1" fmla="*/ 0 h 974825"/>
                <a:gd name="connsiteX2" fmla="*/ 1295549 w 1393031"/>
                <a:gd name="connsiteY2" fmla="*/ 0 h 974825"/>
                <a:gd name="connsiteX3" fmla="*/ 1393032 w 1393031"/>
                <a:gd name="connsiteY3" fmla="*/ 97483 h 974825"/>
                <a:gd name="connsiteX4" fmla="*/ 1393031 w 1393031"/>
                <a:gd name="connsiteY4" fmla="*/ 877343 h 974825"/>
                <a:gd name="connsiteX5" fmla="*/ 1295548 w 1393031"/>
                <a:gd name="connsiteY5" fmla="*/ 974826 h 974825"/>
                <a:gd name="connsiteX6" fmla="*/ 97483 w 1393031"/>
                <a:gd name="connsiteY6" fmla="*/ 974825 h 974825"/>
                <a:gd name="connsiteX7" fmla="*/ 0 w 1393031"/>
                <a:gd name="connsiteY7" fmla="*/ 877342 h 974825"/>
                <a:gd name="connsiteX8" fmla="*/ 0 w 1393031"/>
                <a:gd name="connsiteY8" fmla="*/ 97483 h 9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974825">
                  <a:moveTo>
                    <a:pt x="0" y="97483"/>
                  </a:moveTo>
                  <a:cubicBezTo>
                    <a:pt x="0" y="43645"/>
                    <a:pt x="43645" y="0"/>
                    <a:pt x="97483" y="0"/>
                  </a:cubicBezTo>
                  <a:lnTo>
                    <a:pt x="1295549" y="0"/>
                  </a:lnTo>
                  <a:cubicBezTo>
                    <a:pt x="1349387" y="0"/>
                    <a:pt x="1393032" y="43645"/>
                    <a:pt x="1393032" y="97483"/>
                  </a:cubicBezTo>
                  <a:cubicBezTo>
                    <a:pt x="1393032" y="357436"/>
                    <a:pt x="1393031" y="617390"/>
                    <a:pt x="1393031" y="877343"/>
                  </a:cubicBezTo>
                  <a:cubicBezTo>
                    <a:pt x="1393031" y="931181"/>
                    <a:pt x="1349386" y="974826"/>
                    <a:pt x="1295548" y="974826"/>
                  </a:cubicBezTo>
                  <a:lnTo>
                    <a:pt x="97483" y="974825"/>
                  </a:lnTo>
                  <a:cubicBezTo>
                    <a:pt x="43645" y="974825"/>
                    <a:pt x="0" y="931180"/>
                    <a:pt x="0" y="877342"/>
                  </a:cubicBezTo>
                  <a:lnTo>
                    <a:pt x="0" y="9748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3976" tIns="36356" rIns="43976" bIns="36356" numCol="1" spcCol="1270" anchor="ctr" anchorCtr="0">
              <a:noAutofit/>
            </a:bodyPr>
            <a:lstStyle/>
            <a:p>
              <a:pPr algn="ctr" defTabSz="533400">
                <a:lnSpc>
                  <a:spcPct val="90000"/>
                </a:lnSpc>
                <a:spcBef>
                  <a:spcPct val="0"/>
                </a:spcBef>
                <a:spcAft>
                  <a:spcPct val="35000"/>
                </a:spcAft>
              </a:pPr>
              <a:r>
                <a:rPr lang="en-US" sz="2200" dirty="0">
                  <a:solidFill>
                    <a:schemeClr val="bg1"/>
                  </a:solidFill>
                </a:rPr>
                <a:t>UNC Student enrolled in the Spring but enrolled at another university in the Fall</a:t>
              </a:r>
            </a:p>
          </p:txBody>
        </p:sp>
        <p:sp>
          <p:nvSpPr>
            <p:cNvPr id="21" name="Freeform 20"/>
            <p:cNvSpPr/>
            <p:nvPr/>
          </p:nvSpPr>
          <p:spPr>
            <a:xfrm>
              <a:off x="1981200" y="3548731"/>
              <a:ext cx="5303520" cy="457200"/>
            </a:xfrm>
            <a:custGeom>
              <a:avLst/>
              <a:gdLst>
                <a:gd name="connsiteX0" fmla="*/ 0 w 1393031"/>
                <a:gd name="connsiteY0" fmla="*/ 40984 h 409835"/>
                <a:gd name="connsiteX1" fmla="*/ 40984 w 1393031"/>
                <a:gd name="connsiteY1" fmla="*/ 0 h 409835"/>
                <a:gd name="connsiteX2" fmla="*/ 1352048 w 1393031"/>
                <a:gd name="connsiteY2" fmla="*/ 0 h 409835"/>
                <a:gd name="connsiteX3" fmla="*/ 1393032 w 1393031"/>
                <a:gd name="connsiteY3" fmla="*/ 40984 h 409835"/>
                <a:gd name="connsiteX4" fmla="*/ 1393031 w 1393031"/>
                <a:gd name="connsiteY4" fmla="*/ 368852 h 409835"/>
                <a:gd name="connsiteX5" fmla="*/ 1352047 w 1393031"/>
                <a:gd name="connsiteY5" fmla="*/ 409836 h 409835"/>
                <a:gd name="connsiteX6" fmla="*/ 40984 w 1393031"/>
                <a:gd name="connsiteY6" fmla="*/ 409835 h 409835"/>
                <a:gd name="connsiteX7" fmla="*/ 0 w 1393031"/>
                <a:gd name="connsiteY7" fmla="*/ 368851 h 409835"/>
                <a:gd name="connsiteX8" fmla="*/ 0 w 1393031"/>
                <a:gd name="connsiteY8" fmla="*/ 40984 h 409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409835">
                  <a:moveTo>
                    <a:pt x="0" y="40984"/>
                  </a:moveTo>
                  <a:cubicBezTo>
                    <a:pt x="0" y="18349"/>
                    <a:pt x="18349" y="0"/>
                    <a:pt x="40984" y="0"/>
                  </a:cubicBezTo>
                  <a:lnTo>
                    <a:pt x="1352048" y="0"/>
                  </a:lnTo>
                  <a:cubicBezTo>
                    <a:pt x="1374683" y="0"/>
                    <a:pt x="1393032" y="18349"/>
                    <a:pt x="1393032" y="40984"/>
                  </a:cubicBezTo>
                  <a:cubicBezTo>
                    <a:pt x="1393032" y="150273"/>
                    <a:pt x="1393031" y="259563"/>
                    <a:pt x="1393031" y="368852"/>
                  </a:cubicBezTo>
                  <a:cubicBezTo>
                    <a:pt x="1393031" y="391487"/>
                    <a:pt x="1374682" y="409836"/>
                    <a:pt x="1352047" y="409836"/>
                  </a:cubicBezTo>
                  <a:lnTo>
                    <a:pt x="40984" y="409835"/>
                  </a:lnTo>
                  <a:cubicBezTo>
                    <a:pt x="18349" y="409835"/>
                    <a:pt x="0" y="391486"/>
                    <a:pt x="0" y="368851"/>
                  </a:cubicBezTo>
                  <a:lnTo>
                    <a:pt x="0" y="4098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3976" tIns="36356" rIns="43976" bIns="36356" numCol="1" spcCol="1270" anchor="ctr" anchorCtr="0">
              <a:noAutofit/>
            </a:bodyPr>
            <a:lstStyle/>
            <a:p>
              <a:pPr algn="ctr" defTabSz="533400">
                <a:lnSpc>
                  <a:spcPct val="90000"/>
                </a:lnSpc>
                <a:spcBef>
                  <a:spcPct val="0"/>
                </a:spcBef>
                <a:spcAft>
                  <a:spcPct val="35000"/>
                </a:spcAft>
              </a:pPr>
              <a:r>
                <a:rPr lang="en-US" sz="2200" dirty="0">
                  <a:solidFill>
                    <a:schemeClr val="bg1"/>
                  </a:solidFill>
                </a:rPr>
                <a:t>Background Check: Required</a:t>
              </a:r>
            </a:p>
          </p:txBody>
        </p:sp>
        <p:sp>
          <p:nvSpPr>
            <p:cNvPr id="22" name="Freeform 21"/>
            <p:cNvSpPr/>
            <p:nvPr/>
          </p:nvSpPr>
          <p:spPr>
            <a:xfrm>
              <a:off x="1981200" y="4347020"/>
              <a:ext cx="5303520" cy="457200"/>
            </a:xfrm>
            <a:custGeom>
              <a:avLst/>
              <a:gdLst>
                <a:gd name="connsiteX0" fmla="*/ 0 w 1393031"/>
                <a:gd name="connsiteY0" fmla="*/ 31492 h 314916"/>
                <a:gd name="connsiteX1" fmla="*/ 31492 w 1393031"/>
                <a:gd name="connsiteY1" fmla="*/ 0 h 314916"/>
                <a:gd name="connsiteX2" fmla="*/ 1361539 w 1393031"/>
                <a:gd name="connsiteY2" fmla="*/ 0 h 314916"/>
                <a:gd name="connsiteX3" fmla="*/ 1393031 w 1393031"/>
                <a:gd name="connsiteY3" fmla="*/ 31492 h 314916"/>
                <a:gd name="connsiteX4" fmla="*/ 1393031 w 1393031"/>
                <a:gd name="connsiteY4" fmla="*/ 283424 h 314916"/>
                <a:gd name="connsiteX5" fmla="*/ 1361539 w 1393031"/>
                <a:gd name="connsiteY5" fmla="*/ 314916 h 314916"/>
                <a:gd name="connsiteX6" fmla="*/ 31492 w 1393031"/>
                <a:gd name="connsiteY6" fmla="*/ 314916 h 314916"/>
                <a:gd name="connsiteX7" fmla="*/ 0 w 1393031"/>
                <a:gd name="connsiteY7" fmla="*/ 283424 h 314916"/>
                <a:gd name="connsiteX8" fmla="*/ 0 w 1393031"/>
                <a:gd name="connsiteY8" fmla="*/ 31492 h 314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314916">
                  <a:moveTo>
                    <a:pt x="0" y="31492"/>
                  </a:moveTo>
                  <a:cubicBezTo>
                    <a:pt x="0" y="14099"/>
                    <a:pt x="14099" y="0"/>
                    <a:pt x="31492" y="0"/>
                  </a:cubicBezTo>
                  <a:lnTo>
                    <a:pt x="1361539" y="0"/>
                  </a:lnTo>
                  <a:cubicBezTo>
                    <a:pt x="1378932" y="0"/>
                    <a:pt x="1393031" y="14099"/>
                    <a:pt x="1393031" y="31492"/>
                  </a:cubicBezTo>
                  <a:lnTo>
                    <a:pt x="1393031" y="283424"/>
                  </a:lnTo>
                  <a:cubicBezTo>
                    <a:pt x="1393031" y="300817"/>
                    <a:pt x="1378932" y="314916"/>
                    <a:pt x="1361539" y="314916"/>
                  </a:cubicBezTo>
                  <a:lnTo>
                    <a:pt x="31492" y="314916"/>
                  </a:lnTo>
                  <a:cubicBezTo>
                    <a:pt x="14099" y="314916"/>
                    <a:pt x="0" y="300817"/>
                    <a:pt x="0" y="283424"/>
                  </a:cubicBezTo>
                  <a:lnTo>
                    <a:pt x="0" y="3149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3976" tIns="36356" rIns="43976" bIns="36356" numCol="1" spcCol="1270" anchor="ctr" anchorCtr="0">
              <a:noAutofit/>
            </a:bodyPr>
            <a:lstStyle/>
            <a:p>
              <a:pPr algn="ctr" defTabSz="533400">
                <a:lnSpc>
                  <a:spcPct val="90000"/>
                </a:lnSpc>
                <a:spcBef>
                  <a:spcPct val="0"/>
                </a:spcBef>
                <a:spcAft>
                  <a:spcPct val="35000"/>
                </a:spcAft>
              </a:pPr>
              <a:r>
                <a:rPr lang="en-US" sz="2200" dirty="0">
                  <a:solidFill>
                    <a:schemeClr val="bg1"/>
                  </a:solidFill>
                </a:rPr>
                <a:t>I-9:</a:t>
              </a:r>
              <a:r>
                <a:rPr lang="en-US" sz="2400" dirty="0">
                  <a:solidFill>
                    <a:schemeClr val="tx1"/>
                  </a:solidFill>
                </a:rPr>
                <a:t> </a:t>
              </a:r>
              <a:r>
                <a:rPr lang="en-US" sz="2200" dirty="0">
                  <a:solidFill>
                    <a:schemeClr val="bg1"/>
                  </a:solidFill>
                </a:rPr>
                <a:t>Required</a:t>
              </a:r>
            </a:p>
          </p:txBody>
        </p:sp>
        <p:sp>
          <p:nvSpPr>
            <p:cNvPr id="23" name="Freeform 22"/>
            <p:cNvSpPr/>
            <p:nvPr/>
          </p:nvSpPr>
          <p:spPr>
            <a:xfrm>
              <a:off x="1981200" y="5145309"/>
              <a:ext cx="5303520" cy="457200"/>
            </a:xfrm>
            <a:custGeom>
              <a:avLst/>
              <a:gdLst>
                <a:gd name="connsiteX0" fmla="*/ 0 w 1393031"/>
                <a:gd name="connsiteY0" fmla="*/ 39583 h 395828"/>
                <a:gd name="connsiteX1" fmla="*/ 39583 w 1393031"/>
                <a:gd name="connsiteY1" fmla="*/ 0 h 395828"/>
                <a:gd name="connsiteX2" fmla="*/ 1353448 w 1393031"/>
                <a:gd name="connsiteY2" fmla="*/ 0 h 395828"/>
                <a:gd name="connsiteX3" fmla="*/ 1393031 w 1393031"/>
                <a:gd name="connsiteY3" fmla="*/ 39583 h 395828"/>
                <a:gd name="connsiteX4" fmla="*/ 1393031 w 1393031"/>
                <a:gd name="connsiteY4" fmla="*/ 356245 h 395828"/>
                <a:gd name="connsiteX5" fmla="*/ 1353448 w 1393031"/>
                <a:gd name="connsiteY5" fmla="*/ 395828 h 395828"/>
                <a:gd name="connsiteX6" fmla="*/ 39583 w 1393031"/>
                <a:gd name="connsiteY6" fmla="*/ 395828 h 395828"/>
                <a:gd name="connsiteX7" fmla="*/ 0 w 1393031"/>
                <a:gd name="connsiteY7" fmla="*/ 356245 h 395828"/>
                <a:gd name="connsiteX8" fmla="*/ 0 w 1393031"/>
                <a:gd name="connsiteY8" fmla="*/ 39583 h 395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395828">
                  <a:moveTo>
                    <a:pt x="0" y="39583"/>
                  </a:moveTo>
                  <a:cubicBezTo>
                    <a:pt x="0" y="17722"/>
                    <a:pt x="17722" y="0"/>
                    <a:pt x="39583" y="0"/>
                  </a:cubicBezTo>
                  <a:lnTo>
                    <a:pt x="1353448" y="0"/>
                  </a:lnTo>
                  <a:cubicBezTo>
                    <a:pt x="1375309" y="0"/>
                    <a:pt x="1393031" y="17722"/>
                    <a:pt x="1393031" y="39583"/>
                  </a:cubicBezTo>
                  <a:lnTo>
                    <a:pt x="1393031" y="356245"/>
                  </a:lnTo>
                  <a:cubicBezTo>
                    <a:pt x="1393031" y="378106"/>
                    <a:pt x="1375309" y="395828"/>
                    <a:pt x="1353448" y="395828"/>
                  </a:cubicBezTo>
                  <a:lnTo>
                    <a:pt x="39583" y="395828"/>
                  </a:lnTo>
                  <a:cubicBezTo>
                    <a:pt x="17722" y="395828"/>
                    <a:pt x="0" y="378106"/>
                    <a:pt x="0" y="356245"/>
                  </a:cubicBezTo>
                  <a:lnTo>
                    <a:pt x="0" y="3958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3976" tIns="36356" rIns="43976" bIns="36356" numCol="1" spcCol="1270" anchor="ctr" anchorCtr="0">
              <a:noAutofit/>
            </a:bodyPr>
            <a:lstStyle/>
            <a:p>
              <a:pPr algn="ctr" defTabSz="533400">
                <a:lnSpc>
                  <a:spcPct val="90000"/>
                </a:lnSpc>
                <a:spcBef>
                  <a:spcPct val="0"/>
                </a:spcBef>
                <a:spcAft>
                  <a:spcPct val="35000"/>
                </a:spcAft>
              </a:pPr>
              <a:r>
                <a:rPr lang="en-US" sz="2200" dirty="0">
                  <a:solidFill>
                    <a:schemeClr val="bg1"/>
                  </a:solidFill>
                </a:rPr>
                <a:t>Posting/Waiver:</a:t>
              </a:r>
              <a:r>
                <a:rPr lang="en-US" sz="2400" dirty="0">
                  <a:solidFill>
                    <a:schemeClr val="tx1"/>
                  </a:solidFill>
                </a:rPr>
                <a:t> </a:t>
              </a:r>
              <a:r>
                <a:rPr lang="en-US" sz="2200" dirty="0">
                  <a:solidFill>
                    <a:schemeClr val="bg1"/>
                  </a:solidFill>
                </a:rPr>
                <a:t>Required</a:t>
              </a:r>
            </a:p>
          </p:txBody>
        </p:sp>
        <p:sp>
          <p:nvSpPr>
            <p:cNvPr id="24" name="Freeform 23"/>
            <p:cNvSpPr/>
            <p:nvPr/>
          </p:nvSpPr>
          <p:spPr>
            <a:xfrm>
              <a:off x="1981200" y="5943600"/>
              <a:ext cx="5303520" cy="457200"/>
            </a:xfrm>
            <a:custGeom>
              <a:avLst/>
              <a:gdLst>
                <a:gd name="connsiteX0" fmla="*/ 0 w 1393031"/>
                <a:gd name="connsiteY0" fmla="*/ 38354 h 383538"/>
                <a:gd name="connsiteX1" fmla="*/ 38354 w 1393031"/>
                <a:gd name="connsiteY1" fmla="*/ 0 h 383538"/>
                <a:gd name="connsiteX2" fmla="*/ 1354677 w 1393031"/>
                <a:gd name="connsiteY2" fmla="*/ 0 h 383538"/>
                <a:gd name="connsiteX3" fmla="*/ 1393031 w 1393031"/>
                <a:gd name="connsiteY3" fmla="*/ 38354 h 383538"/>
                <a:gd name="connsiteX4" fmla="*/ 1393031 w 1393031"/>
                <a:gd name="connsiteY4" fmla="*/ 345184 h 383538"/>
                <a:gd name="connsiteX5" fmla="*/ 1354677 w 1393031"/>
                <a:gd name="connsiteY5" fmla="*/ 383538 h 383538"/>
                <a:gd name="connsiteX6" fmla="*/ 38354 w 1393031"/>
                <a:gd name="connsiteY6" fmla="*/ 383538 h 383538"/>
                <a:gd name="connsiteX7" fmla="*/ 0 w 1393031"/>
                <a:gd name="connsiteY7" fmla="*/ 345184 h 383538"/>
                <a:gd name="connsiteX8" fmla="*/ 0 w 1393031"/>
                <a:gd name="connsiteY8" fmla="*/ 38354 h 383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383538">
                  <a:moveTo>
                    <a:pt x="0" y="38354"/>
                  </a:moveTo>
                  <a:cubicBezTo>
                    <a:pt x="0" y="17172"/>
                    <a:pt x="17172" y="0"/>
                    <a:pt x="38354" y="0"/>
                  </a:cubicBezTo>
                  <a:lnTo>
                    <a:pt x="1354677" y="0"/>
                  </a:lnTo>
                  <a:cubicBezTo>
                    <a:pt x="1375859" y="0"/>
                    <a:pt x="1393031" y="17172"/>
                    <a:pt x="1393031" y="38354"/>
                  </a:cubicBezTo>
                  <a:lnTo>
                    <a:pt x="1393031" y="345184"/>
                  </a:lnTo>
                  <a:cubicBezTo>
                    <a:pt x="1393031" y="366366"/>
                    <a:pt x="1375859" y="383538"/>
                    <a:pt x="1354677" y="383538"/>
                  </a:cubicBezTo>
                  <a:lnTo>
                    <a:pt x="38354" y="383538"/>
                  </a:lnTo>
                  <a:cubicBezTo>
                    <a:pt x="17172" y="383538"/>
                    <a:pt x="0" y="366366"/>
                    <a:pt x="0" y="345184"/>
                  </a:cubicBezTo>
                  <a:lnTo>
                    <a:pt x="0" y="3835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713" tIns="34093" rIns="41713" bIns="34093" numCol="1" spcCol="1270" anchor="ctr" anchorCtr="0">
              <a:noAutofit/>
            </a:bodyPr>
            <a:lstStyle/>
            <a:p>
              <a:pPr lvl="0" algn="ctr" defTabSz="533400">
                <a:lnSpc>
                  <a:spcPct val="90000"/>
                </a:lnSpc>
                <a:spcBef>
                  <a:spcPct val="0"/>
                </a:spcBef>
                <a:spcAft>
                  <a:spcPct val="35000"/>
                </a:spcAft>
              </a:pPr>
              <a:r>
                <a:rPr lang="en-US" sz="2200" dirty="0">
                  <a:solidFill>
                    <a:schemeClr val="bg1"/>
                  </a:solidFill>
                </a:rPr>
                <a:t>Minimum</a:t>
              </a:r>
              <a:r>
                <a:rPr lang="en-US" sz="2400" dirty="0">
                  <a:solidFill>
                    <a:schemeClr val="tx1"/>
                  </a:solidFill>
                </a:rPr>
                <a:t> </a:t>
              </a:r>
              <a:r>
                <a:rPr lang="en-US" sz="2200" dirty="0">
                  <a:solidFill>
                    <a:schemeClr val="bg1"/>
                  </a:solidFill>
                </a:rPr>
                <a:t>Salary:</a:t>
              </a:r>
              <a:r>
                <a:rPr lang="en-US" sz="2400" dirty="0">
                  <a:solidFill>
                    <a:schemeClr val="tx1"/>
                  </a:solidFill>
                </a:rPr>
                <a:t> </a:t>
              </a:r>
              <a:r>
                <a:rPr lang="en-US" sz="2200" dirty="0">
                  <a:solidFill>
                    <a:schemeClr val="bg1"/>
                  </a:solidFill>
                </a:rPr>
                <a:t>$7.25</a:t>
              </a:r>
            </a:p>
          </p:txBody>
        </p:sp>
      </p:grpSp>
      <p:sp>
        <p:nvSpPr>
          <p:cNvPr id="3" name="Text Placeholder 2"/>
          <p:cNvSpPr>
            <a:spLocks noGrp="1"/>
          </p:cNvSpPr>
          <p:nvPr>
            <p:ph type="body" sz="quarter" idx="13"/>
          </p:nvPr>
        </p:nvSpPr>
        <p:spPr>
          <a:xfrm>
            <a:off x="2133600" y="-45720"/>
            <a:ext cx="6629400" cy="533400"/>
          </a:xfrm>
        </p:spPr>
        <p:txBody>
          <a:bodyPr/>
          <a:lstStyle/>
          <a:p>
            <a:pPr lvl="0"/>
            <a:r>
              <a:rPr lang="en-US" dirty="0">
                <a:solidFill>
                  <a:srgbClr val="F17E1F"/>
                </a:solidFill>
              </a:rPr>
              <a:t>Other</a:t>
            </a:r>
            <a:r>
              <a:rPr lang="en-US" dirty="0"/>
              <a:t> SHRA Student Assistant </a:t>
            </a:r>
            <a:r>
              <a:rPr lang="en-US" i="1" dirty="0"/>
              <a:t>Quick Reference</a:t>
            </a:r>
            <a:endParaRPr lang="en-US" dirty="0">
              <a:solidFill>
                <a:srgbClr val="F17E1F"/>
              </a:solidFill>
            </a:endParaRPr>
          </a:p>
        </p:txBody>
      </p:sp>
      <p:sp>
        <p:nvSpPr>
          <p:cNvPr id="2" name="Slide Number Placeholder 1"/>
          <p:cNvSpPr>
            <a:spLocks noGrp="1"/>
          </p:cNvSpPr>
          <p:nvPr>
            <p:ph type="sldNum" sz="quarter" idx="4294967295"/>
          </p:nvPr>
        </p:nvSpPr>
        <p:spPr>
          <a:xfrm>
            <a:off x="8535988" y="6492875"/>
            <a:ext cx="608012" cy="365125"/>
          </a:xfrm>
          <a:prstGeom prst="rect">
            <a:avLst/>
          </a:prstGeom>
        </p:spPr>
        <p:txBody>
          <a:bodyPr/>
          <a:lstStyle/>
          <a:p>
            <a:fld id="{EB1B0FA0-E8E9-4EB2-BAB2-DCFFC20FF89C}" type="slidenum">
              <a:rPr lang="en-US" smtClean="0"/>
              <a:t>26</a:t>
            </a:fld>
            <a:endParaRPr lang="en-US"/>
          </a:p>
        </p:txBody>
      </p:sp>
    </p:spTree>
    <p:extLst>
      <p:ext uri="{BB962C8B-B14F-4D97-AF65-F5344CB8AC3E}">
        <p14:creationId xmlns:p14="http://schemas.microsoft.com/office/powerpoint/2010/main" val="4289079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00200" y="0"/>
            <a:ext cx="7045569" cy="7159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r"/>
            <a:endParaRPr lang="en-US" sz="2600" dirty="0">
              <a:solidFill>
                <a:srgbClr val="F17E1F"/>
              </a:solidFill>
            </a:endParaRPr>
          </a:p>
        </p:txBody>
      </p:sp>
      <p:sp>
        <p:nvSpPr>
          <p:cNvPr id="11" name="Freeform 10"/>
          <p:cNvSpPr/>
          <p:nvPr/>
        </p:nvSpPr>
        <p:spPr>
          <a:xfrm>
            <a:off x="1447800" y="661304"/>
            <a:ext cx="6629400" cy="5715000"/>
          </a:xfrm>
          <a:custGeom>
            <a:avLst/>
            <a:gdLst>
              <a:gd name="connsiteX0" fmla="*/ 0 w 1741289"/>
              <a:gd name="connsiteY0" fmla="*/ 174129 h 6293485"/>
              <a:gd name="connsiteX1" fmla="*/ 174129 w 1741289"/>
              <a:gd name="connsiteY1" fmla="*/ 0 h 6293485"/>
              <a:gd name="connsiteX2" fmla="*/ 1567160 w 1741289"/>
              <a:gd name="connsiteY2" fmla="*/ 0 h 6293485"/>
              <a:gd name="connsiteX3" fmla="*/ 1741289 w 1741289"/>
              <a:gd name="connsiteY3" fmla="*/ 174129 h 6293485"/>
              <a:gd name="connsiteX4" fmla="*/ 1741289 w 1741289"/>
              <a:gd name="connsiteY4" fmla="*/ 6119356 h 6293485"/>
              <a:gd name="connsiteX5" fmla="*/ 1567160 w 1741289"/>
              <a:gd name="connsiteY5" fmla="*/ 6293485 h 6293485"/>
              <a:gd name="connsiteX6" fmla="*/ 174129 w 1741289"/>
              <a:gd name="connsiteY6" fmla="*/ 6293485 h 6293485"/>
              <a:gd name="connsiteX7" fmla="*/ 0 w 1741289"/>
              <a:gd name="connsiteY7" fmla="*/ 6119356 h 6293485"/>
              <a:gd name="connsiteX8" fmla="*/ 0 w 1741289"/>
              <a:gd name="connsiteY8" fmla="*/ 174129 h 6293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1289" h="6293485">
                <a:moveTo>
                  <a:pt x="0" y="174129"/>
                </a:moveTo>
                <a:cubicBezTo>
                  <a:pt x="0" y="77960"/>
                  <a:pt x="77960" y="0"/>
                  <a:pt x="174129" y="0"/>
                </a:cubicBezTo>
                <a:lnTo>
                  <a:pt x="1567160" y="0"/>
                </a:lnTo>
                <a:cubicBezTo>
                  <a:pt x="1663329" y="0"/>
                  <a:pt x="1741289" y="77960"/>
                  <a:pt x="1741289" y="174129"/>
                </a:cubicBezTo>
                <a:lnTo>
                  <a:pt x="1741289" y="6119356"/>
                </a:lnTo>
                <a:cubicBezTo>
                  <a:pt x="1741289" y="6215525"/>
                  <a:pt x="1663329" y="6293485"/>
                  <a:pt x="1567160" y="6293485"/>
                </a:cubicBezTo>
                <a:lnTo>
                  <a:pt x="174129" y="6293485"/>
                </a:lnTo>
                <a:cubicBezTo>
                  <a:pt x="77960" y="6293485"/>
                  <a:pt x="0" y="6215525"/>
                  <a:pt x="0" y="6119356"/>
                </a:cubicBezTo>
                <a:lnTo>
                  <a:pt x="0" y="174129"/>
                </a:lnTo>
                <a:close/>
              </a:path>
            </a:pathLst>
          </a:cu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87630" tIns="87630" rIns="87630" bIns="4493070" numCol="1" spcCol="1270" anchor="ctr" anchorCtr="0">
            <a:noAutofit/>
          </a:bodyPr>
          <a:lstStyle/>
          <a:p>
            <a:pPr lvl="0" algn="ctr" defTabSz="1022350">
              <a:lnSpc>
                <a:spcPct val="90000"/>
              </a:lnSpc>
              <a:spcBef>
                <a:spcPct val="0"/>
              </a:spcBef>
              <a:spcAft>
                <a:spcPct val="35000"/>
              </a:spcAft>
            </a:pPr>
            <a:endParaRPr lang="en-US" sz="3600" b="1" kern="1200" dirty="0"/>
          </a:p>
        </p:txBody>
      </p:sp>
      <p:grpSp>
        <p:nvGrpSpPr>
          <p:cNvPr id="5" name="Group 4"/>
          <p:cNvGrpSpPr/>
          <p:nvPr/>
        </p:nvGrpSpPr>
        <p:grpSpPr>
          <a:xfrm>
            <a:off x="1981200" y="1066800"/>
            <a:ext cx="5303520" cy="4881353"/>
            <a:chOff x="1981200" y="1494951"/>
            <a:chExt cx="5303520" cy="4881353"/>
          </a:xfrm>
        </p:grpSpPr>
        <p:sp>
          <p:nvSpPr>
            <p:cNvPr id="19" name="Freeform 18"/>
            <p:cNvSpPr/>
            <p:nvPr/>
          </p:nvSpPr>
          <p:spPr>
            <a:xfrm>
              <a:off x="1981200" y="1494951"/>
              <a:ext cx="5303520" cy="731520"/>
            </a:xfrm>
            <a:custGeom>
              <a:avLst/>
              <a:gdLst>
                <a:gd name="connsiteX0" fmla="*/ 0 w 1393031"/>
                <a:gd name="connsiteY0" fmla="*/ 80513 h 805133"/>
                <a:gd name="connsiteX1" fmla="*/ 80513 w 1393031"/>
                <a:gd name="connsiteY1" fmla="*/ 0 h 805133"/>
                <a:gd name="connsiteX2" fmla="*/ 1312518 w 1393031"/>
                <a:gd name="connsiteY2" fmla="*/ 0 h 805133"/>
                <a:gd name="connsiteX3" fmla="*/ 1393031 w 1393031"/>
                <a:gd name="connsiteY3" fmla="*/ 80513 h 805133"/>
                <a:gd name="connsiteX4" fmla="*/ 1393031 w 1393031"/>
                <a:gd name="connsiteY4" fmla="*/ 724620 h 805133"/>
                <a:gd name="connsiteX5" fmla="*/ 1312518 w 1393031"/>
                <a:gd name="connsiteY5" fmla="*/ 805133 h 805133"/>
                <a:gd name="connsiteX6" fmla="*/ 80513 w 1393031"/>
                <a:gd name="connsiteY6" fmla="*/ 805133 h 805133"/>
                <a:gd name="connsiteX7" fmla="*/ 0 w 1393031"/>
                <a:gd name="connsiteY7" fmla="*/ 724620 h 805133"/>
                <a:gd name="connsiteX8" fmla="*/ 0 w 1393031"/>
                <a:gd name="connsiteY8" fmla="*/ 80513 h 805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805133">
                  <a:moveTo>
                    <a:pt x="0" y="80513"/>
                  </a:moveTo>
                  <a:cubicBezTo>
                    <a:pt x="0" y="36047"/>
                    <a:pt x="36047" y="0"/>
                    <a:pt x="80513" y="0"/>
                  </a:cubicBezTo>
                  <a:lnTo>
                    <a:pt x="1312518" y="0"/>
                  </a:lnTo>
                  <a:cubicBezTo>
                    <a:pt x="1356984" y="0"/>
                    <a:pt x="1393031" y="36047"/>
                    <a:pt x="1393031" y="80513"/>
                  </a:cubicBezTo>
                  <a:lnTo>
                    <a:pt x="1393031" y="724620"/>
                  </a:lnTo>
                  <a:cubicBezTo>
                    <a:pt x="1393031" y="769086"/>
                    <a:pt x="1356984" y="805133"/>
                    <a:pt x="1312518" y="805133"/>
                  </a:cubicBezTo>
                  <a:lnTo>
                    <a:pt x="80513" y="805133"/>
                  </a:lnTo>
                  <a:cubicBezTo>
                    <a:pt x="36047" y="805133"/>
                    <a:pt x="0" y="769086"/>
                    <a:pt x="0" y="724620"/>
                  </a:cubicBezTo>
                  <a:lnTo>
                    <a:pt x="0" y="805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3976" tIns="36356" rIns="43976" bIns="36356" numCol="1" spcCol="1270" anchor="ctr" anchorCtr="0">
              <a:noAutofit/>
            </a:bodyPr>
            <a:lstStyle/>
            <a:p>
              <a:pPr lvl="0" algn="ctr" defTabSz="533400">
                <a:lnSpc>
                  <a:spcPct val="90000"/>
                </a:lnSpc>
                <a:spcBef>
                  <a:spcPct val="0"/>
                </a:spcBef>
                <a:spcAft>
                  <a:spcPct val="35000"/>
                </a:spcAft>
              </a:pPr>
              <a:r>
                <a:rPr lang="en-US" sz="2200" dirty="0">
                  <a:solidFill>
                    <a:schemeClr val="bg1"/>
                  </a:solidFill>
                </a:rPr>
                <a:t>Graduating student continuing to work post-graduation</a:t>
              </a:r>
            </a:p>
          </p:txBody>
        </p:sp>
        <p:sp>
          <p:nvSpPr>
            <p:cNvPr id="20" name="Freeform 19"/>
            <p:cNvSpPr/>
            <p:nvPr/>
          </p:nvSpPr>
          <p:spPr>
            <a:xfrm>
              <a:off x="1981200" y="2426195"/>
              <a:ext cx="5303520" cy="1241395"/>
            </a:xfrm>
            <a:custGeom>
              <a:avLst/>
              <a:gdLst>
                <a:gd name="connsiteX0" fmla="*/ 0 w 1393031"/>
                <a:gd name="connsiteY0" fmla="*/ 97483 h 974825"/>
                <a:gd name="connsiteX1" fmla="*/ 97483 w 1393031"/>
                <a:gd name="connsiteY1" fmla="*/ 0 h 974825"/>
                <a:gd name="connsiteX2" fmla="*/ 1295549 w 1393031"/>
                <a:gd name="connsiteY2" fmla="*/ 0 h 974825"/>
                <a:gd name="connsiteX3" fmla="*/ 1393032 w 1393031"/>
                <a:gd name="connsiteY3" fmla="*/ 97483 h 974825"/>
                <a:gd name="connsiteX4" fmla="*/ 1393031 w 1393031"/>
                <a:gd name="connsiteY4" fmla="*/ 877343 h 974825"/>
                <a:gd name="connsiteX5" fmla="*/ 1295548 w 1393031"/>
                <a:gd name="connsiteY5" fmla="*/ 974826 h 974825"/>
                <a:gd name="connsiteX6" fmla="*/ 97483 w 1393031"/>
                <a:gd name="connsiteY6" fmla="*/ 974825 h 974825"/>
                <a:gd name="connsiteX7" fmla="*/ 0 w 1393031"/>
                <a:gd name="connsiteY7" fmla="*/ 877342 h 974825"/>
                <a:gd name="connsiteX8" fmla="*/ 0 w 1393031"/>
                <a:gd name="connsiteY8" fmla="*/ 97483 h 9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974825">
                  <a:moveTo>
                    <a:pt x="0" y="97483"/>
                  </a:moveTo>
                  <a:cubicBezTo>
                    <a:pt x="0" y="43645"/>
                    <a:pt x="43645" y="0"/>
                    <a:pt x="97483" y="0"/>
                  </a:cubicBezTo>
                  <a:lnTo>
                    <a:pt x="1295549" y="0"/>
                  </a:lnTo>
                  <a:cubicBezTo>
                    <a:pt x="1349387" y="0"/>
                    <a:pt x="1393032" y="43645"/>
                    <a:pt x="1393032" y="97483"/>
                  </a:cubicBezTo>
                  <a:cubicBezTo>
                    <a:pt x="1393032" y="357436"/>
                    <a:pt x="1393031" y="617390"/>
                    <a:pt x="1393031" y="877343"/>
                  </a:cubicBezTo>
                  <a:cubicBezTo>
                    <a:pt x="1393031" y="931181"/>
                    <a:pt x="1349386" y="974826"/>
                    <a:pt x="1295548" y="974826"/>
                  </a:cubicBezTo>
                  <a:lnTo>
                    <a:pt x="97483" y="974825"/>
                  </a:lnTo>
                  <a:cubicBezTo>
                    <a:pt x="43645" y="974825"/>
                    <a:pt x="0" y="931180"/>
                    <a:pt x="0" y="877342"/>
                  </a:cubicBezTo>
                  <a:lnTo>
                    <a:pt x="0" y="9748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3976" tIns="36356" rIns="43976" bIns="36356" numCol="1" spcCol="1270" anchor="ctr" anchorCtr="0">
              <a:noAutofit/>
            </a:bodyPr>
            <a:lstStyle/>
            <a:p>
              <a:pPr lvl="0" algn="ctr" defTabSz="533400">
                <a:lnSpc>
                  <a:spcPct val="90000"/>
                </a:lnSpc>
                <a:spcBef>
                  <a:spcPct val="0"/>
                </a:spcBef>
                <a:spcAft>
                  <a:spcPct val="35000"/>
                </a:spcAft>
              </a:pPr>
              <a:r>
                <a:rPr lang="en-US" sz="2200" dirty="0">
                  <a:solidFill>
                    <a:schemeClr val="bg1"/>
                  </a:solidFill>
                </a:rPr>
                <a:t>Pre-UNC student between school (</a:t>
              </a:r>
              <a:r>
                <a:rPr lang="en-US" sz="2200" dirty="0" err="1">
                  <a:solidFill>
                    <a:schemeClr val="bg1"/>
                  </a:solidFill>
                </a:rPr>
                <a:t>ie</a:t>
              </a:r>
              <a:r>
                <a:rPr lang="en-US" sz="2200" dirty="0">
                  <a:solidFill>
                    <a:schemeClr val="bg1"/>
                  </a:solidFill>
                </a:rPr>
                <a:t>. </a:t>
              </a:r>
              <a:r>
                <a:rPr lang="en-US" sz="2200" dirty="0" smtClean="0">
                  <a:solidFill>
                    <a:schemeClr val="bg1"/>
                  </a:solidFill>
                </a:rPr>
                <a:t>High School &amp; Undergrad, Undergrad &amp; </a:t>
              </a:r>
              <a:r>
                <a:rPr lang="en-US" sz="2200" dirty="0">
                  <a:solidFill>
                    <a:schemeClr val="bg1"/>
                  </a:solidFill>
                </a:rPr>
                <a:t>Grad) who has enrolled but not officially started the semester</a:t>
              </a:r>
            </a:p>
          </p:txBody>
        </p:sp>
        <p:sp>
          <p:nvSpPr>
            <p:cNvPr id="21" name="Freeform 20"/>
            <p:cNvSpPr/>
            <p:nvPr/>
          </p:nvSpPr>
          <p:spPr>
            <a:xfrm>
              <a:off x="1981200" y="3888924"/>
              <a:ext cx="5303520" cy="457200"/>
            </a:xfrm>
            <a:custGeom>
              <a:avLst/>
              <a:gdLst>
                <a:gd name="connsiteX0" fmla="*/ 0 w 1393031"/>
                <a:gd name="connsiteY0" fmla="*/ 40984 h 409835"/>
                <a:gd name="connsiteX1" fmla="*/ 40984 w 1393031"/>
                <a:gd name="connsiteY1" fmla="*/ 0 h 409835"/>
                <a:gd name="connsiteX2" fmla="*/ 1352048 w 1393031"/>
                <a:gd name="connsiteY2" fmla="*/ 0 h 409835"/>
                <a:gd name="connsiteX3" fmla="*/ 1393032 w 1393031"/>
                <a:gd name="connsiteY3" fmla="*/ 40984 h 409835"/>
                <a:gd name="connsiteX4" fmla="*/ 1393031 w 1393031"/>
                <a:gd name="connsiteY4" fmla="*/ 368852 h 409835"/>
                <a:gd name="connsiteX5" fmla="*/ 1352047 w 1393031"/>
                <a:gd name="connsiteY5" fmla="*/ 409836 h 409835"/>
                <a:gd name="connsiteX6" fmla="*/ 40984 w 1393031"/>
                <a:gd name="connsiteY6" fmla="*/ 409835 h 409835"/>
                <a:gd name="connsiteX7" fmla="*/ 0 w 1393031"/>
                <a:gd name="connsiteY7" fmla="*/ 368851 h 409835"/>
                <a:gd name="connsiteX8" fmla="*/ 0 w 1393031"/>
                <a:gd name="connsiteY8" fmla="*/ 40984 h 409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409835">
                  <a:moveTo>
                    <a:pt x="0" y="40984"/>
                  </a:moveTo>
                  <a:cubicBezTo>
                    <a:pt x="0" y="18349"/>
                    <a:pt x="18349" y="0"/>
                    <a:pt x="40984" y="0"/>
                  </a:cubicBezTo>
                  <a:lnTo>
                    <a:pt x="1352048" y="0"/>
                  </a:lnTo>
                  <a:cubicBezTo>
                    <a:pt x="1374683" y="0"/>
                    <a:pt x="1393032" y="18349"/>
                    <a:pt x="1393032" y="40984"/>
                  </a:cubicBezTo>
                  <a:cubicBezTo>
                    <a:pt x="1393032" y="150273"/>
                    <a:pt x="1393031" y="259563"/>
                    <a:pt x="1393031" y="368852"/>
                  </a:cubicBezTo>
                  <a:cubicBezTo>
                    <a:pt x="1393031" y="391487"/>
                    <a:pt x="1374682" y="409836"/>
                    <a:pt x="1352047" y="409836"/>
                  </a:cubicBezTo>
                  <a:lnTo>
                    <a:pt x="40984" y="409835"/>
                  </a:lnTo>
                  <a:cubicBezTo>
                    <a:pt x="18349" y="409835"/>
                    <a:pt x="0" y="391486"/>
                    <a:pt x="0" y="368851"/>
                  </a:cubicBezTo>
                  <a:lnTo>
                    <a:pt x="0" y="4098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3976" tIns="36356" rIns="43976" bIns="36356" numCol="1" spcCol="1270" anchor="ctr" anchorCtr="0">
              <a:noAutofit/>
            </a:bodyPr>
            <a:lstStyle/>
            <a:p>
              <a:pPr algn="ctr" defTabSz="533400">
                <a:lnSpc>
                  <a:spcPct val="90000"/>
                </a:lnSpc>
                <a:spcBef>
                  <a:spcPct val="0"/>
                </a:spcBef>
                <a:spcAft>
                  <a:spcPct val="35000"/>
                </a:spcAft>
              </a:pPr>
              <a:r>
                <a:rPr lang="en-US" sz="2200" dirty="0">
                  <a:solidFill>
                    <a:schemeClr val="bg1"/>
                  </a:solidFill>
                </a:rPr>
                <a:t>Background Check: Required</a:t>
              </a:r>
            </a:p>
          </p:txBody>
        </p:sp>
        <p:sp>
          <p:nvSpPr>
            <p:cNvPr id="22" name="Freeform 21"/>
            <p:cNvSpPr/>
            <p:nvPr/>
          </p:nvSpPr>
          <p:spPr>
            <a:xfrm>
              <a:off x="1981200" y="4567458"/>
              <a:ext cx="5303520" cy="457200"/>
            </a:xfrm>
            <a:custGeom>
              <a:avLst/>
              <a:gdLst>
                <a:gd name="connsiteX0" fmla="*/ 0 w 1393031"/>
                <a:gd name="connsiteY0" fmla="*/ 31492 h 314916"/>
                <a:gd name="connsiteX1" fmla="*/ 31492 w 1393031"/>
                <a:gd name="connsiteY1" fmla="*/ 0 h 314916"/>
                <a:gd name="connsiteX2" fmla="*/ 1361539 w 1393031"/>
                <a:gd name="connsiteY2" fmla="*/ 0 h 314916"/>
                <a:gd name="connsiteX3" fmla="*/ 1393031 w 1393031"/>
                <a:gd name="connsiteY3" fmla="*/ 31492 h 314916"/>
                <a:gd name="connsiteX4" fmla="*/ 1393031 w 1393031"/>
                <a:gd name="connsiteY4" fmla="*/ 283424 h 314916"/>
                <a:gd name="connsiteX5" fmla="*/ 1361539 w 1393031"/>
                <a:gd name="connsiteY5" fmla="*/ 314916 h 314916"/>
                <a:gd name="connsiteX6" fmla="*/ 31492 w 1393031"/>
                <a:gd name="connsiteY6" fmla="*/ 314916 h 314916"/>
                <a:gd name="connsiteX7" fmla="*/ 0 w 1393031"/>
                <a:gd name="connsiteY7" fmla="*/ 283424 h 314916"/>
                <a:gd name="connsiteX8" fmla="*/ 0 w 1393031"/>
                <a:gd name="connsiteY8" fmla="*/ 31492 h 314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314916">
                  <a:moveTo>
                    <a:pt x="0" y="31492"/>
                  </a:moveTo>
                  <a:cubicBezTo>
                    <a:pt x="0" y="14099"/>
                    <a:pt x="14099" y="0"/>
                    <a:pt x="31492" y="0"/>
                  </a:cubicBezTo>
                  <a:lnTo>
                    <a:pt x="1361539" y="0"/>
                  </a:lnTo>
                  <a:cubicBezTo>
                    <a:pt x="1378932" y="0"/>
                    <a:pt x="1393031" y="14099"/>
                    <a:pt x="1393031" y="31492"/>
                  </a:cubicBezTo>
                  <a:lnTo>
                    <a:pt x="1393031" y="283424"/>
                  </a:lnTo>
                  <a:cubicBezTo>
                    <a:pt x="1393031" y="300817"/>
                    <a:pt x="1378932" y="314916"/>
                    <a:pt x="1361539" y="314916"/>
                  </a:cubicBezTo>
                  <a:lnTo>
                    <a:pt x="31492" y="314916"/>
                  </a:lnTo>
                  <a:cubicBezTo>
                    <a:pt x="14099" y="314916"/>
                    <a:pt x="0" y="300817"/>
                    <a:pt x="0" y="283424"/>
                  </a:cubicBezTo>
                  <a:lnTo>
                    <a:pt x="0" y="3149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3976" tIns="36356" rIns="43976" bIns="36356" numCol="1" spcCol="1270" anchor="ctr" anchorCtr="0">
              <a:noAutofit/>
            </a:bodyPr>
            <a:lstStyle/>
            <a:p>
              <a:pPr algn="ctr" defTabSz="533400">
                <a:lnSpc>
                  <a:spcPct val="90000"/>
                </a:lnSpc>
                <a:spcBef>
                  <a:spcPct val="0"/>
                </a:spcBef>
                <a:spcAft>
                  <a:spcPct val="35000"/>
                </a:spcAft>
              </a:pPr>
              <a:r>
                <a:rPr lang="en-US" sz="2200" dirty="0">
                  <a:solidFill>
                    <a:schemeClr val="bg1"/>
                  </a:solidFill>
                </a:rPr>
                <a:t>I-9: Required</a:t>
              </a:r>
            </a:p>
          </p:txBody>
        </p:sp>
        <p:sp>
          <p:nvSpPr>
            <p:cNvPr id="23" name="Freeform 22"/>
            <p:cNvSpPr/>
            <p:nvPr/>
          </p:nvSpPr>
          <p:spPr>
            <a:xfrm>
              <a:off x="1981200" y="5243281"/>
              <a:ext cx="5303520" cy="457200"/>
            </a:xfrm>
            <a:custGeom>
              <a:avLst/>
              <a:gdLst>
                <a:gd name="connsiteX0" fmla="*/ 0 w 1393031"/>
                <a:gd name="connsiteY0" fmla="*/ 39583 h 395828"/>
                <a:gd name="connsiteX1" fmla="*/ 39583 w 1393031"/>
                <a:gd name="connsiteY1" fmla="*/ 0 h 395828"/>
                <a:gd name="connsiteX2" fmla="*/ 1353448 w 1393031"/>
                <a:gd name="connsiteY2" fmla="*/ 0 h 395828"/>
                <a:gd name="connsiteX3" fmla="*/ 1393031 w 1393031"/>
                <a:gd name="connsiteY3" fmla="*/ 39583 h 395828"/>
                <a:gd name="connsiteX4" fmla="*/ 1393031 w 1393031"/>
                <a:gd name="connsiteY4" fmla="*/ 356245 h 395828"/>
                <a:gd name="connsiteX5" fmla="*/ 1353448 w 1393031"/>
                <a:gd name="connsiteY5" fmla="*/ 395828 h 395828"/>
                <a:gd name="connsiteX6" fmla="*/ 39583 w 1393031"/>
                <a:gd name="connsiteY6" fmla="*/ 395828 h 395828"/>
                <a:gd name="connsiteX7" fmla="*/ 0 w 1393031"/>
                <a:gd name="connsiteY7" fmla="*/ 356245 h 395828"/>
                <a:gd name="connsiteX8" fmla="*/ 0 w 1393031"/>
                <a:gd name="connsiteY8" fmla="*/ 39583 h 395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395828">
                  <a:moveTo>
                    <a:pt x="0" y="39583"/>
                  </a:moveTo>
                  <a:cubicBezTo>
                    <a:pt x="0" y="17722"/>
                    <a:pt x="17722" y="0"/>
                    <a:pt x="39583" y="0"/>
                  </a:cubicBezTo>
                  <a:lnTo>
                    <a:pt x="1353448" y="0"/>
                  </a:lnTo>
                  <a:cubicBezTo>
                    <a:pt x="1375309" y="0"/>
                    <a:pt x="1393031" y="17722"/>
                    <a:pt x="1393031" y="39583"/>
                  </a:cubicBezTo>
                  <a:lnTo>
                    <a:pt x="1393031" y="356245"/>
                  </a:lnTo>
                  <a:cubicBezTo>
                    <a:pt x="1393031" y="378106"/>
                    <a:pt x="1375309" y="395828"/>
                    <a:pt x="1353448" y="395828"/>
                  </a:cubicBezTo>
                  <a:lnTo>
                    <a:pt x="39583" y="395828"/>
                  </a:lnTo>
                  <a:cubicBezTo>
                    <a:pt x="17722" y="395828"/>
                    <a:pt x="0" y="378106"/>
                    <a:pt x="0" y="356245"/>
                  </a:cubicBezTo>
                  <a:lnTo>
                    <a:pt x="0" y="3958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3976" tIns="36356" rIns="43976" bIns="36356" numCol="1" spcCol="1270" anchor="ctr" anchorCtr="0">
              <a:noAutofit/>
            </a:bodyPr>
            <a:lstStyle/>
            <a:p>
              <a:pPr algn="ctr" defTabSz="533400">
                <a:lnSpc>
                  <a:spcPct val="90000"/>
                </a:lnSpc>
                <a:spcBef>
                  <a:spcPct val="0"/>
                </a:spcBef>
                <a:spcAft>
                  <a:spcPct val="35000"/>
                </a:spcAft>
              </a:pPr>
              <a:r>
                <a:rPr lang="en-US" sz="2200" dirty="0">
                  <a:solidFill>
                    <a:schemeClr val="bg1"/>
                  </a:solidFill>
                </a:rPr>
                <a:t>Posting/Waiver: Required</a:t>
              </a:r>
            </a:p>
          </p:txBody>
        </p:sp>
        <p:sp>
          <p:nvSpPr>
            <p:cNvPr id="24" name="Freeform 23"/>
            <p:cNvSpPr/>
            <p:nvPr/>
          </p:nvSpPr>
          <p:spPr>
            <a:xfrm>
              <a:off x="1981200" y="5919104"/>
              <a:ext cx="5303520" cy="457200"/>
            </a:xfrm>
            <a:custGeom>
              <a:avLst/>
              <a:gdLst>
                <a:gd name="connsiteX0" fmla="*/ 0 w 1393031"/>
                <a:gd name="connsiteY0" fmla="*/ 38354 h 383538"/>
                <a:gd name="connsiteX1" fmla="*/ 38354 w 1393031"/>
                <a:gd name="connsiteY1" fmla="*/ 0 h 383538"/>
                <a:gd name="connsiteX2" fmla="*/ 1354677 w 1393031"/>
                <a:gd name="connsiteY2" fmla="*/ 0 h 383538"/>
                <a:gd name="connsiteX3" fmla="*/ 1393031 w 1393031"/>
                <a:gd name="connsiteY3" fmla="*/ 38354 h 383538"/>
                <a:gd name="connsiteX4" fmla="*/ 1393031 w 1393031"/>
                <a:gd name="connsiteY4" fmla="*/ 345184 h 383538"/>
                <a:gd name="connsiteX5" fmla="*/ 1354677 w 1393031"/>
                <a:gd name="connsiteY5" fmla="*/ 383538 h 383538"/>
                <a:gd name="connsiteX6" fmla="*/ 38354 w 1393031"/>
                <a:gd name="connsiteY6" fmla="*/ 383538 h 383538"/>
                <a:gd name="connsiteX7" fmla="*/ 0 w 1393031"/>
                <a:gd name="connsiteY7" fmla="*/ 345184 h 383538"/>
                <a:gd name="connsiteX8" fmla="*/ 0 w 1393031"/>
                <a:gd name="connsiteY8" fmla="*/ 38354 h 383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3031" h="383538">
                  <a:moveTo>
                    <a:pt x="0" y="38354"/>
                  </a:moveTo>
                  <a:cubicBezTo>
                    <a:pt x="0" y="17172"/>
                    <a:pt x="17172" y="0"/>
                    <a:pt x="38354" y="0"/>
                  </a:cubicBezTo>
                  <a:lnTo>
                    <a:pt x="1354677" y="0"/>
                  </a:lnTo>
                  <a:cubicBezTo>
                    <a:pt x="1375859" y="0"/>
                    <a:pt x="1393031" y="17172"/>
                    <a:pt x="1393031" y="38354"/>
                  </a:cubicBezTo>
                  <a:lnTo>
                    <a:pt x="1393031" y="345184"/>
                  </a:lnTo>
                  <a:cubicBezTo>
                    <a:pt x="1393031" y="366366"/>
                    <a:pt x="1375859" y="383538"/>
                    <a:pt x="1354677" y="383538"/>
                  </a:cubicBezTo>
                  <a:lnTo>
                    <a:pt x="38354" y="383538"/>
                  </a:lnTo>
                  <a:cubicBezTo>
                    <a:pt x="17172" y="383538"/>
                    <a:pt x="0" y="366366"/>
                    <a:pt x="0" y="345184"/>
                  </a:cubicBezTo>
                  <a:lnTo>
                    <a:pt x="0" y="3835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713" tIns="34093" rIns="41713" bIns="34093" numCol="1" spcCol="1270" anchor="ctr" anchorCtr="0">
              <a:noAutofit/>
            </a:bodyPr>
            <a:lstStyle/>
            <a:p>
              <a:pPr lvl="0" algn="ctr" defTabSz="533400">
                <a:lnSpc>
                  <a:spcPct val="90000"/>
                </a:lnSpc>
                <a:spcBef>
                  <a:spcPct val="0"/>
                </a:spcBef>
                <a:spcAft>
                  <a:spcPct val="35000"/>
                </a:spcAft>
              </a:pPr>
              <a:r>
                <a:rPr lang="en-US" sz="2200" dirty="0">
                  <a:solidFill>
                    <a:schemeClr val="bg1"/>
                  </a:solidFill>
                </a:rPr>
                <a:t>Minimum Salary: $10.61</a:t>
              </a:r>
            </a:p>
          </p:txBody>
        </p:sp>
      </p:grpSp>
      <p:sp>
        <p:nvSpPr>
          <p:cNvPr id="3" name="Text Placeholder 2"/>
          <p:cNvSpPr>
            <a:spLocks noGrp="1"/>
          </p:cNvSpPr>
          <p:nvPr>
            <p:ph type="body" sz="quarter" idx="13"/>
          </p:nvPr>
        </p:nvSpPr>
        <p:spPr>
          <a:xfrm>
            <a:off x="1143000" y="-45720"/>
            <a:ext cx="7620000" cy="533400"/>
          </a:xfrm>
        </p:spPr>
        <p:txBody>
          <a:bodyPr/>
          <a:lstStyle/>
          <a:p>
            <a:pPr lvl="0"/>
            <a:r>
              <a:rPr lang="en-US" dirty="0"/>
              <a:t>SHRA Regular/ Intermittent </a:t>
            </a:r>
            <a:r>
              <a:rPr lang="en-US" dirty="0" smtClean="0">
                <a:solidFill>
                  <a:srgbClr val="F17E1F"/>
                </a:solidFill>
              </a:rPr>
              <a:t>Temp </a:t>
            </a:r>
            <a:r>
              <a:rPr lang="en-US" i="1" dirty="0" smtClean="0"/>
              <a:t>Quick </a:t>
            </a:r>
            <a:r>
              <a:rPr lang="en-US" i="1" dirty="0"/>
              <a:t>Reference</a:t>
            </a:r>
            <a:endParaRPr lang="en-US" dirty="0">
              <a:solidFill>
                <a:srgbClr val="F17E1F"/>
              </a:solidFill>
            </a:endParaRPr>
          </a:p>
          <a:p>
            <a:endParaRPr lang="en-US" dirty="0"/>
          </a:p>
        </p:txBody>
      </p:sp>
      <p:sp>
        <p:nvSpPr>
          <p:cNvPr id="2" name="Slide Number Placeholder 1"/>
          <p:cNvSpPr>
            <a:spLocks noGrp="1"/>
          </p:cNvSpPr>
          <p:nvPr>
            <p:ph type="sldNum" sz="quarter" idx="4294967295"/>
          </p:nvPr>
        </p:nvSpPr>
        <p:spPr>
          <a:xfrm>
            <a:off x="8535988" y="6492875"/>
            <a:ext cx="608012" cy="365125"/>
          </a:xfrm>
          <a:prstGeom prst="rect">
            <a:avLst/>
          </a:prstGeom>
        </p:spPr>
        <p:txBody>
          <a:bodyPr/>
          <a:lstStyle/>
          <a:p>
            <a:fld id="{EB1B0FA0-E8E9-4EB2-BAB2-DCFFC20FF89C}" type="slidenum">
              <a:rPr lang="en-US" smtClean="0"/>
              <a:t>27</a:t>
            </a:fld>
            <a:endParaRPr lang="en-US"/>
          </a:p>
        </p:txBody>
      </p:sp>
    </p:spTree>
    <p:extLst>
      <p:ext uri="{BB962C8B-B14F-4D97-AF65-F5344CB8AC3E}">
        <p14:creationId xmlns:p14="http://schemas.microsoft.com/office/powerpoint/2010/main" val="286471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en-US" dirty="0" smtClean="0"/>
              <a:t>Questions?</a:t>
            </a:r>
            <a:endParaRPr lang="en-US" dirty="0"/>
          </a:p>
        </p:txBody>
      </p:sp>
    </p:spTree>
    <p:extLst>
      <p:ext uri="{BB962C8B-B14F-4D97-AF65-F5344CB8AC3E}">
        <p14:creationId xmlns:p14="http://schemas.microsoft.com/office/powerpoint/2010/main" val="1698352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1981200" y="2133600"/>
            <a:ext cx="4953000" cy="685800"/>
          </a:xfrm>
        </p:spPr>
        <p:txBody>
          <a:bodyPr/>
          <a:lstStyle/>
          <a:p>
            <a:r>
              <a:rPr lang="en-US" dirty="0" smtClean="0"/>
              <a:t>Citizenship Data Entry Issues</a:t>
            </a:r>
          </a:p>
        </p:txBody>
      </p:sp>
      <p:sp>
        <p:nvSpPr>
          <p:cNvPr id="4" name="Content Placeholder 3"/>
          <p:cNvSpPr>
            <a:spLocks noGrp="1"/>
          </p:cNvSpPr>
          <p:nvPr>
            <p:ph sz="quarter" idx="14"/>
          </p:nvPr>
        </p:nvSpPr>
        <p:spPr>
          <a:xfrm>
            <a:off x="1981200" y="4724400"/>
            <a:ext cx="4953000" cy="609600"/>
          </a:xfrm>
        </p:spPr>
        <p:txBody>
          <a:bodyPr/>
          <a:lstStyle/>
          <a:p>
            <a:r>
              <a:rPr lang="en-US" dirty="0" smtClean="0"/>
              <a:t>Elizabeth Barnum</a:t>
            </a:r>
            <a:endParaRPr lang="en-US" dirty="0"/>
          </a:p>
        </p:txBody>
      </p:sp>
      <p:sp>
        <p:nvSpPr>
          <p:cNvPr id="5" name="Content Placeholder 4"/>
          <p:cNvSpPr>
            <a:spLocks noGrp="1"/>
          </p:cNvSpPr>
          <p:nvPr>
            <p:ph sz="quarter" idx="15"/>
          </p:nvPr>
        </p:nvSpPr>
        <p:spPr>
          <a:xfrm>
            <a:off x="990600" y="5334000"/>
            <a:ext cx="7620000" cy="609600"/>
          </a:xfrm>
        </p:spPr>
        <p:txBody>
          <a:bodyPr/>
          <a:lstStyle/>
          <a:p>
            <a:r>
              <a:rPr lang="en-US" dirty="0" smtClean="0"/>
              <a:t>Director for International Student and Scholar Services</a:t>
            </a:r>
            <a:endParaRPr lang="en-US" dirty="0"/>
          </a:p>
        </p:txBody>
      </p:sp>
      <p:sp>
        <p:nvSpPr>
          <p:cNvPr id="6" name="Content Placeholder 4"/>
          <p:cNvSpPr txBox="1">
            <a:spLocks/>
          </p:cNvSpPr>
          <p:nvPr/>
        </p:nvSpPr>
        <p:spPr>
          <a:xfrm>
            <a:off x="1981200" y="3296194"/>
            <a:ext cx="4953000" cy="609600"/>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28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mtClean="0"/>
              <a:t>Corrie Mimms</a:t>
            </a:r>
            <a:endParaRPr lang="en-US" dirty="0"/>
          </a:p>
        </p:txBody>
      </p:sp>
      <p:sp>
        <p:nvSpPr>
          <p:cNvPr id="7" name="Content Placeholder 4"/>
          <p:cNvSpPr txBox="1">
            <a:spLocks/>
          </p:cNvSpPr>
          <p:nvPr/>
        </p:nvSpPr>
        <p:spPr>
          <a:xfrm>
            <a:off x="647700" y="3810000"/>
            <a:ext cx="7620000" cy="609600"/>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2400" b="0" i="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Business Analyst</a:t>
            </a:r>
            <a:endParaRPr lang="en-US" dirty="0"/>
          </a:p>
        </p:txBody>
      </p:sp>
    </p:spTree>
    <p:extLst>
      <p:ext uri="{BB962C8B-B14F-4D97-AF65-F5344CB8AC3E}">
        <p14:creationId xmlns:p14="http://schemas.microsoft.com/office/powerpoint/2010/main" val="193599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dirty="0" smtClean="0"/>
              <a:t>Citizenship Field</a:t>
            </a:r>
            <a:endParaRPr lang="en-US" dirty="0"/>
          </a:p>
        </p:txBody>
      </p:sp>
      <p:sp>
        <p:nvSpPr>
          <p:cNvPr id="4" name="Text Placeholder 3"/>
          <p:cNvSpPr>
            <a:spLocks noGrp="1"/>
          </p:cNvSpPr>
          <p:nvPr>
            <p:ph type="body" sz="quarter" idx="14"/>
          </p:nvPr>
        </p:nvSpPr>
        <p:spPr/>
        <p:txBody>
          <a:bodyPr/>
          <a:lstStyle/>
          <a:p>
            <a:pPr marL="0" indent="0">
              <a:buNone/>
            </a:pPr>
            <a:r>
              <a:rPr lang="en-US" b="1" dirty="0"/>
              <a:t>Proposed changes for Citizenship field </a:t>
            </a:r>
            <a:r>
              <a:rPr lang="en-US" b="1" dirty="0" smtClean="0"/>
              <a:t>on Hire </a:t>
            </a:r>
            <a:r>
              <a:rPr lang="en-US" b="1" dirty="0" err="1" smtClean="0"/>
              <a:t>ePAR</a:t>
            </a:r>
            <a:endParaRPr lang="en-US" b="1" dirty="0" smtClean="0"/>
          </a:p>
          <a:p>
            <a:r>
              <a:rPr lang="en-US" dirty="0" smtClean="0"/>
              <a:t>Keep field required and add Unknown value </a:t>
            </a:r>
          </a:p>
          <a:p>
            <a:pPr lvl="1"/>
            <a:r>
              <a:rPr lang="en-US" dirty="0" smtClean="0"/>
              <a:t>If the Originator does not know the Citizenship then Unknown should be selected</a:t>
            </a:r>
          </a:p>
          <a:p>
            <a:r>
              <a:rPr lang="en-US" dirty="0"/>
              <a:t>We are continuing to explore other changes to the Citizenship </a:t>
            </a:r>
            <a:r>
              <a:rPr lang="en-US" dirty="0" smtClean="0"/>
              <a:t>field</a:t>
            </a:r>
          </a:p>
          <a:p>
            <a:pPr marL="0" indent="0">
              <a:buNone/>
            </a:pPr>
            <a:r>
              <a:rPr lang="en-US" b="1" dirty="0" smtClean="0"/>
              <a:t>Training point</a:t>
            </a:r>
          </a:p>
          <a:p>
            <a:r>
              <a:rPr lang="en-US" dirty="0" smtClean="0"/>
              <a:t>If Citizenship field is populated, users should not change the value</a:t>
            </a:r>
          </a:p>
          <a:p>
            <a:pPr marL="0" indent="0">
              <a:buNone/>
            </a:pPr>
            <a:r>
              <a:rPr lang="en-US" b="1" dirty="0" smtClean="0"/>
              <a:t>Navigation to Citizenship page</a:t>
            </a:r>
          </a:p>
          <a:p>
            <a:r>
              <a:rPr lang="en-US" i="1" dirty="0" smtClean="0"/>
              <a:t>Main Menu&gt;Campus Community&gt;Personal Information&gt; Identification&gt;Citizenship&gt;Citizenship and Passport</a:t>
            </a:r>
          </a:p>
          <a:p>
            <a:endParaRPr lang="en-US" dirty="0" smtClean="0"/>
          </a:p>
        </p:txBody>
      </p:sp>
    </p:spTree>
    <p:extLst>
      <p:ext uri="{BB962C8B-B14F-4D97-AF65-F5344CB8AC3E}">
        <p14:creationId xmlns:p14="http://schemas.microsoft.com/office/powerpoint/2010/main" val="378130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smtClean="0"/>
              <a:t>Citizenship/Passport Data Entry</a:t>
            </a:r>
            <a:endParaRPr lang="en-US" dirty="0"/>
          </a:p>
        </p:txBody>
      </p:sp>
      <p:sp>
        <p:nvSpPr>
          <p:cNvPr id="3" name="Content Placeholder 2"/>
          <p:cNvSpPr>
            <a:spLocks noGrp="1"/>
          </p:cNvSpPr>
          <p:nvPr>
            <p:ph type="body" sz="quarter" idx="14"/>
          </p:nvPr>
        </p:nvSpPr>
        <p:spPr/>
        <p:txBody>
          <a:bodyPr/>
          <a:lstStyle/>
          <a:p>
            <a:r>
              <a:rPr lang="en-US" dirty="0" smtClean="0"/>
              <a:t>Accuracy is essential</a:t>
            </a:r>
          </a:p>
          <a:p>
            <a:r>
              <a:rPr lang="en-US" dirty="0" smtClean="0"/>
              <a:t>Information entered in various forms feed into the Citizenship/Passport panel in </a:t>
            </a:r>
            <a:r>
              <a:rPr lang="en-US" dirty="0" err="1" smtClean="0"/>
              <a:t>ConnectCarolina</a:t>
            </a:r>
            <a:endParaRPr lang="en-US" dirty="0" smtClean="0"/>
          </a:p>
          <a:p>
            <a:r>
              <a:rPr lang="en-US" dirty="0" smtClean="0"/>
              <a:t>Incorrect data can have serious impacts on other </a:t>
            </a:r>
            <a:r>
              <a:rPr lang="en-US" dirty="0" err="1" smtClean="0"/>
              <a:t>ConnectCarolina</a:t>
            </a:r>
            <a:r>
              <a:rPr lang="en-US" dirty="0" smtClean="0"/>
              <a:t> functions</a:t>
            </a:r>
          </a:p>
          <a:p>
            <a:r>
              <a:rPr lang="en-US" dirty="0" smtClean="0"/>
              <a:t>Fines, penalties and loss of immigration status can occur</a:t>
            </a:r>
          </a:p>
          <a:p>
            <a:r>
              <a:rPr lang="en-US" dirty="0" smtClean="0"/>
              <a:t>If you do not have documentation, do not guess</a:t>
            </a:r>
          </a:p>
          <a:p>
            <a:endParaRPr lang="en-US" dirty="0"/>
          </a:p>
        </p:txBody>
      </p:sp>
    </p:spTree>
    <p:extLst>
      <p:ext uri="{BB962C8B-B14F-4D97-AF65-F5344CB8AC3E}">
        <p14:creationId xmlns:p14="http://schemas.microsoft.com/office/powerpoint/2010/main" val="1585396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1905000" y="381000"/>
            <a:ext cx="6781800" cy="533400"/>
          </a:xfrm>
        </p:spPr>
        <p:txBody>
          <a:bodyPr/>
          <a:lstStyle/>
          <a:p>
            <a:r>
              <a:rPr lang="en-US" sz="2400" dirty="0" smtClean="0"/>
              <a:t>Accurate Citizenship/Passport Data is Essential  </a:t>
            </a:r>
          </a:p>
        </p:txBody>
      </p:sp>
      <p:sp>
        <p:nvSpPr>
          <p:cNvPr id="5" name="Content Placeholder 4"/>
          <p:cNvSpPr>
            <a:spLocks noGrp="1"/>
          </p:cNvSpPr>
          <p:nvPr>
            <p:ph idx="1"/>
          </p:nvPr>
        </p:nvSpPr>
        <p:spPr/>
        <p:txBody>
          <a:bodyPr/>
          <a:lstStyle/>
          <a:p>
            <a:pPr>
              <a:spcBef>
                <a:spcPts val="0"/>
              </a:spcBef>
              <a:spcAft>
                <a:spcPts val="0"/>
              </a:spcAft>
            </a:pPr>
            <a:r>
              <a:rPr lang="en-US" dirty="0" smtClean="0"/>
              <a:t>Student Exchange Visitor Information System (SEVIS) via </a:t>
            </a:r>
            <a:r>
              <a:rPr lang="en-US" dirty="0" err="1" smtClean="0"/>
              <a:t>batchfile</a:t>
            </a:r>
            <a:r>
              <a:rPr lang="en-US" dirty="0" smtClean="0"/>
              <a:t> process:</a:t>
            </a:r>
          </a:p>
          <a:p>
            <a:pPr lvl="1">
              <a:spcBef>
                <a:spcPts val="0"/>
              </a:spcBef>
              <a:spcAft>
                <a:spcPts val="0"/>
              </a:spcAft>
            </a:pPr>
            <a:r>
              <a:rPr lang="en-US" dirty="0" smtClean="0"/>
              <a:t>Must be “Non-Resident Alien” on Citizenship Passport panel to kick up an alert to send information to SEVIS:</a:t>
            </a:r>
          </a:p>
          <a:p>
            <a:pPr lvl="2">
              <a:spcBef>
                <a:spcPts val="0"/>
              </a:spcBef>
              <a:spcAft>
                <a:spcPts val="0"/>
              </a:spcAft>
            </a:pPr>
            <a:r>
              <a:rPr lang="en-US" dirty="0" smtClean="0"/>
              <a:t>Report to SEVIS changes of address within 21 days of moving</a:t>
            </a:r>
          </a:p>
          <a:p>
            <a:pPr lvl="2">
              <a:spcBef>
                <a:spcPts val="0"/>
              </a:spcBef>
              <a:spcAft>
                <a:spcPts val="0"/>
              </a:spcAft>
            </a:pPr>
            <a:r>
              <a:rPr lang="en-US" dirty="0" smtClean="0"/>
              <a:t>Report Changes of major</a:t>
            </a:r>
          </a:p>
          <a:p>
            <a:pPr lvl="2">
              <a:spcBef>
                <a:spcPts val="0"/>
              </a:spcBef>
              <a:spcAft>
                <a:spcPts val="0"/>
              </a:spcAft>
            </a:pPr>
            <a:r>
              <a:rPr lang="en-US" dirty="0" smtClean="0"/>
              <a:t>Failure to report is a violation of status and also can lead to sanctions to UNC as program sponsor for failure to report</a:t>
            </a:r>
          </a:p>
          <a:p>
            <a:pPr lvl="2">
              <a:spcBef>
                <a:spcPts val="0"/>
              </a:spcBef>
              <a:spcAft>
                <a:spcPts val="0"/>
              </a:spcAft>
            </a:pPr>
            <a:r>
              <a:rPr lang="en-US" dirty="0" smtClean="0"/>
              <a:t>Students on post-completion F-1 Optional Practical Training employed by UNC must continue to report to ISSS for </a:t>
            </a:r>
            <a:r>
              <a:rPr lang="en-US" dirty="0" err="1" smtClean="0"/>
              <a:t>batchfile</a:t>
            </a:r>
            <a:r>
              <a:rPr lang="en-US" dirty="0" smtClean="0"/>
              <a:t> to SEVIS. STEM Students may be employed on OPT for 36 months after graduation.</a:t>
            </a:r>
            <a:endParaRPr lang="en-US" dirty="0"/>
          </a:p>
        </p:txBody>
      </p:sp>
      <p:sp>
        <p:nvSpPr>
          <p:cNvPr id="4" name="Text Placeholder 3"/>
          <p:cNvSpPr>
            <a:spLocks noGrp="1"/>
          </p:cNvSpPr>
          <p:nvPr>
            <p:ph type="body" idx="14"/>
          </p:nvPr>
        </p:nvSpPr>
        <p:spPr/>
        <p:txBody>
          <a:bodyPr/>
          <a:lstStyle/>
          <a:p>
            <a:endParaRPr lang="en-US" smtClean="0"/>
          </a:p>
          <a:p>
            <a:r>
              <a:rPr lang="en-US" smtClean="0"/>
              <a:t>Reporting to Department of Homeland Security through SEVIS:</a:t>
            </a:r>
            <a:endParaRPr lang="en-US" dirty="0"/>
          </a:p>
        </p:txBody>
      </p:sp>
    </p:spTree>
    <p:extLst>
      <p:ext uri="{BB962C8B-B14F-4D97-AF65-F5344CB8AC3E}">
        <p14:creationId xmlns:p14="http://schemas.microsoft.com/office/powerpoint/2010/main" val="837952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smtClean="0"/>
              <a:t>Citizenship/Passport Data </a:t>
            </a:r>
            <a:endParaRPr lang="en-US" dirty="0"/>
          </a:p>
        </p:txBody>
      </p:sp>
      <p:sp>
        <p:nvSpPr>
          <p:cNvPr id="3" name="Content Placeholder 2"/>
          <p:cNvSpPr>
            <a:spLocks noGrp="1"/>
          </p:cNvSpPr>
          <p:nvPr>
            <p:ph type="body" sz="quarter" idx="14"/>
          </p:nvPr>
        </p:nvSpPr>
        <p:spPr/>
        <p:txBody>
          <a:bodyPr/>
          <a:lstStyle/>
          <a:p>
            <a:r>
              <a:rPr lang="en-US" dirty="0" err="1" smtClean="0"/>
              <a:t>ConnectCarolina</a:t>
            </a:r>
            <a:r>
              <a:rPr lang="en-US" dirty="0" smtClean="0"/>
              <a:t> workflow informs ISSS of job changes that may impact immigration status for non-immigrant employees in F-1, J-1, H-1, E-3, O-1 status</a:t>
            </a:r>
          </a:p>
          <a:p>
            <a:r>
              <a:rPr lang="en-US" dirty="0" smtClean="0"/>
              <a:t>Change of status to US Citizen or US Permanent Resident takes that person out of the ISSS workflow</a:t>
            </a:r>
          </a:p>
          <a:p>
            <a:pPr lvl="3"/>
            <a:endParaRPr lang="en-US" dirty="0" smtClean="0"/>
          </a:p>
          <a:p>
            <a:endParaRPr lang="en-US" dirty="0" smtClean="0"/>
          </a:p>
          <a:p>
            <a:endParaRPr lang="en-US" dirty="0"/>
          </a:p>
        </p:txBody>
      </p:sp>
    </p:spTree>
    <p:extLst>
      <p:ext uri="{BB962C8B-B14F-4D97-AF65-F5344CB8AC3E}">
        <p14:creationId xmlns:p14="http://schemas.microsoft.com/office/powerpoint/2010/main" val="3402193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2514600" y="381000"/>
            <a:ext cx="6172200" cy="533400"/>
          </a:xfrm>
        </p:spPr>
        <p:txBody>
          <a:bodyPr/>
          <a:lstStyle/>
          <a:p>
            <a:r>
              <a:rPr lang="en-US" dirty="0" smtClean="0"/>
              <a:t>More Citizenship/Passport Data </a:t>
            </a:r>
            <a:r>
              <a:rPr lang="en-US" dirty="0"/>
              <a:t>I</a:t>
            </a:r>
            <a:r>
              <a:rPr lang="en-US" dirty="0" smtClean="0"/>
              <a:t>ssues</a:t>
            </a:r>
            <a:endParaRPr lang="en-US" dirty="0"/>
          </a:p>
        </p:txBody>
      </p:sp>
      <p:sp>
        <p:nvSpPr>
          <p:cNvPr id="3" name="Content Placeholder 2"/>
          <p:cNvSpPr>
            <a:spLocks noGrp="1"/>
          </p:cNvSpPr>
          <p:nvPr>
            <p:ph type="body" sz="quarter" idx="14"/>
          </p:nvPr>
        </p:nvSpPr>
        <p:spPr/>
        <p:txBody>
          <a:bodyPr/>
          <a:lstStyle/>
          <a:p>
            <a:r>
              <a:rPr lang="en-US" dirty="0" smtClean="0"/>
              <a:t>Tax Issues:</a:t>
            </a:r>
          </a:p>
          <a:p>
            <a:pPr lvl="1"/>
            <a:r>
              <a:rPr lang="en-US" dirty="0" smtClean="0"/>
              <a:t>Those indicated as “Non-resident Alien”  on the Citizenship/Passport page are directed to ISSS for data entry in Windstar</a:t>
            </a:r>
          </a:p>
          <a:p>
            <a:pPr lvl="1"/>
            <a:r>
              <a:rPr lang="en-US" dirty="0" smtClean="0"/>
              <a:t>Windstar calculates substantial presence test for tax purposes and guides payroll to collect appropriate forms for with holding, including application of relevant tax treaties</a:t>
            </a:r>
          </a:p>
          <a:p>
            <a:pPr lvl="1"/>
            <a:r>
              <a:rPr lang="en-US" dirty="0" smtClean="0"/>
              <a:t>Non-immigrants are typically exempt from FICA and Medicare withholding. Corrections after the fact are time consuming! </a:t>
            </a:r>
          </a:p>
          <a:p>
            <a:endParaRPr lang="en-US" dirty="0"/>
          </a:p>
        </p:txBody>
      </p:sp>
    </p:spTree>
    <p:extLst>
      <p:ext uri="{BB962C8B-B14F-4D97-AF65-F5344CB8AC3E}">
        <p14:creationId xmlns:p14="http://schemas.microsoft.com/office/powerpoint/2010/main" val="3130642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en-US" sz="3200" dirty="0">
                <a:solidFill>
                  <a:schemeClr val="dk1"/>
                </a:solidFill>
              </a:rPr>
              <a:t>Reminders: Department Changes </a:t>
            </a:r>
          </a:p>
        </p:txBody>
      </p:sp>
      <p:sp>
        <p:nvSpPr>
          <p:cNvPr id="6" name="Content Placeholder 5"/>
          <p:cNvSpPr>
            <a:spLocks noGrp="1"/>
          </p:cNvSpPr>
          <p:nvPr>
            <p:ph sz="quarter" idx="14"/>
          </p:nvPr>
        </p:nvSpPr>
        <p:spPr/>
        <p:txBody>
          <a:bodyPr/>
          <a:lstStyle/>
          <a:p>
            <a:r>
              <a:rPr lang="en-US" dirty="0" smtClean="0"/>
              <a:t>Wendy Andrews</a:t>
            </a:r>
            <a:endParaRPr lang="en-US" dirty="0"/>
          </a:p>
        </p:txBody>
      </p:sp>
      <p:sp>
        <p:nvSpPr>
          <p:cNvPr id="7" name="Content Placeholder 6"/>
          <p:cNvSpPr>
            <a:spLocks noGrp="1"/>
          </p:cNvSpPr>
          <p:nvPr>
            <p:ph sz="quarter" idx="15"/>
          </p:nvPr>
        </p:nvSpPr>
        <p:spPr>
          <a:xfrm>
            <a:off x="1981200" y="4191000"/>
            <a:ext cx="5334000" cy="609600"/>
          </a:xfrm>
        </p:spPr>
        <p:txBody>
          <a:bodyPr/>
          <a:lstStyle/>
          <a:p>
            <a:r>
              <a:rPr lang="en-US" dirty="0"/>
              <a:t>Executive Business Manager for OEVC&amp;P</a:t>
            </a:r>
          </a:p>
          <a:p>
            <a:endParaRPr lang="en-US" dirty="0"/>
          </a:p>
        </p:txBody>
      </p:sp>
      <p:sp>
        <p:nvSpPr>
          <p:cNvPr id="8" name="Content Placeholder 5"/>
          <p:cNvSpPr txBox="1">
            <a:spLocks/>
          </p:cNvSpPr>
          <p:nvPr/>
        </p:nvSpPr>
        <p:spPr>
          <a:xfrm>
            <a:off x="2159000" y="4876800"/>
            <a:ext cx="4953000" cy="609600"/>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2800" b="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Megan Keefe</a:t>
            </a:r>
            <a:endParaRPr lang="en-US" dirty="0"/>
          </a:p>
        </p:txBody>
      </p:sp>
      <p:sp>
        <p:nvSpPr>
          <p:cNvPr id="9" name="Content Placeholder 4"/>
          <p:cNvSpPr txBox="1">
            <a:spLocks/>
          </p:cNvSpPr>
          <p:nvPr/>
        </p:nvSpPr>
        <p:spPr>
          <a:xfrm>
            <a:off x="2159000" y="5334000"/>
            <a:ext cx="4953000" cy="838200"/>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2400" b="0" i="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Senior Business Analyst and Team Lead, HRIM</a:t>
            </a:r>
            <a:endParaRPr lang="en-US" dirty="0"/>
          </a:p>
        </p:txBody>
      </p:sp>
    </p:spTree>
    <p:extLst>
      <p:ext uri="{BB962C8B-B14F-4D97-AF65-F5344CB8AC3E}">
        <p14:creationId xmlns:p14="http://schemas.microsoft.com/office/powerpoint/2010/main" val="1314649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nectCarol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mall Hea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457CEE67217664AB78434BE8326FAEB" ma:contentTypeVersion="0" ma:contentTypeDescription="Create a new document." ma:contentTypeScope="" ma:versionID="d91b528ea17de2f4697ae89aaff3c8a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FE8CD5-0338-46BF-9E21-709762F301A3}">
  <ds:schemaRefs>
    <ds:schemaRef ds:uri="http://schemas.microsoft.com/office/2006/metadata/properties"/>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http://www.w3.org/XML/1998/namespace"/>
    <ds:schemaRef ds:uri="http://purl.org/dc/elements/1.1/"/>
    <ds:schemaRef ds:uri="http://purl.org/dc/terms/"/>
  </ds:schemaRefs>
</ds:datastoreItem>
</file>

<file path=customXml/itemProps2.xml><?xml version="1.0" encoding="utf-8"?>
<ds:datastoreItem xmlns:ds="http://schemas.openxmlformats.org/officeDocument/2006/customXml" ds:itemID="{9F8BCCD2-7FC4-4C0F-9D8F-DE6E3E0DA2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19CF3A4-3D71-43CC-A96E-13EAC17AA4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44041</TotalTime>
  <Words>1388</Words>
  <Application>Microsoft Office PowerPoint</Application>
  <PresentationFormat>On-screen Show (4:3)</PresentationFormat>
  <Paragraphs>196</Paragraphs>
  <Slides>28</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Courier New</vt:lpstr>
      <vt:lpstr>Wingdings 3</vt:lpstr>
      <vt:lpstr>ConnectCarolina</vt:lpstr>
      <vt:lpstr>Small Header</vt:lpstr>
      <vt:lpstr>HR User Group Meeting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North Carolina at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 User</dc:creator>
  <cp:lastModifiedBy>University Libraries, UNC Chapel Hill</cp:lastModifiedBy>
  <cp:revision>1543</cp:revision>
  <cp:lastPrinted>2014-07-07T20:20:57Z</cp:lastPrinted>
  <dcterms:created xsi:type="dcterms:W3CDTF">2013-12-04T15:59:55Z</dcterms:created>
  <dcterms:modified xsi:type="dcterms:W3CDTF">2016-03-23T15:49:02Z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0x010100A457CEE67217664AB78434BE8326FAEB</vt:lpwstr>
  </property>
</Properties>
</file>