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75" r:id="rId3"/>
    <p:sldId id="643" r:id="rId4"/>
    <p:sldId id="642" r:id="rId5"/>
    <p:sldId id="651" r:id="rId6"/>
    <p:sldId id="645" r:id="rId7"/>
    <p:sldId id="644" r:id="rId8"/>
    <p:sldId id="647" r:id="rId9"/>
    <p:sldId id="646" r:id="rId10"/>
    <p:sldId id="648" r:id="rId11"/>
    <p:sldId id="650" r:id="rId12"/>
    <p:sldId id="641" r:id="rId13"/>
    <p:sldId id="587" r:id="rId14"/>
    <p:sldId id="588" r:id="rId15"/>
    <p:sldId id="639" r:id="rId16"/>
    <p:sldId id="638" r:id="rId17"/>
    <p:sldId id="640" r:id="rId18"/>
    <p:sldId id="461" r:id="rId19"/>
    <p:sldId id="319" r:id="rId20"/>
    <p:sldId id="453" r:id="rId21"/>
    <p:sldId id="574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ins, Anita Wright" initials="CAW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99"/>
    <a:srgbClr val="FFFFCC"/>
    <a:srgbClr val="FFFF66"/>
    <a:srgbClr val="FFFF99"/>
    <a:srgbClr val="56A0D3"/>
    <a:srgbClr val="0000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376" autoAdjust="0"/>
    <p:restoredTop sz="91921" autoAdjust="0"/>
  </p:normalViewPr>
  <p:slideViewPr>
    <p:cSldViewPr>
      <p:cViewPr varScale="1">
        <p:scale>
          <a:sx n="65" d="100"/>
          <a:sy n="65" d="100"/>
        </p:scale>
        <p:origin x="18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14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8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7" y="8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B50B4-A091-46C6-A101-B2DF3B5D8458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829825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7" y="8829825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6AACA-2FF1-49DA-9357-C9FA41696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13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1D0BB-8D30-482E-AAF6-DEFD3F6E95DA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34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5E678-58CA-4629-A876-5A36AE109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7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72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02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0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57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first point is the search fields.</a:t>
            </a:r>
          </a:p>
          <a:p>
            <a:r>
              <a:rPr lang="en-US" dirty="0" smtClean="0"/>
              <a:t>The search fields have been enhanced to match the chartfields that we budget by for each fund type.</a:t>
            </a:r>
          </a:p>
          <a:p>
            <a:r>
              <a:rPr lang="en-US" dirty="0" smtClean="0"/>
              <a:t>All of our financial information is now driven by the way we budget.</a:t>
            </a:r>
          </a:p>
          <a:p>
            <a:r>
              <a:rPr lang="en-US" dirty="0" smtClean="0"/>
              <a:t>So the chartfields you enter per fund type are the ones we budget by for that fund type.</a:t>
            </a:r>
          </a:p>
          <a:p>
            <a:endParaRPr lang="en-US" dirty="0"/>
          </a:p>
          <a:p>
            <a:r>
              <a:rPr lang="en-US" dirty="0" smtClean="0"/>
              <a:t>So for example, here is a state account. These are all the chartfields that we use to budget for State accounts. Program is an optional chartfield, which is why it has a blue toggle. I</a:t>
            </a:r>
          </a:p>
          <a:p>
            <a:r>
              <a:rPr lang="en-US" dirty="0" smtClean="0"/>
              <a:t>I’ll talk about toggles in a minute.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67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first point is the search fields.</a:t>
            </a:r>
          </a:p>
          <a:p>
            <a:r>
              <a:rPr lang="en-US" dirty="0" smtClean="0"/>
              <a:t>The search fields have been enhanced to match the chartfields that we budget by for each fund type.</a:t>
            </a:r>
          </a:p>
          <a:p>
            <a:r>
              <a:rPr lang="en-US" dirty="0" smtClean="0"/>
              <a:t>All of our financial information is now driven by the way we budget.</a:t>
            </a:r>
          </a:p>
          <a:p>
            <a:r>
              <a:rPr lang="en-US" dirty="0" smtClean="0"/>
              <a:t>So the chartfields you enter per fund type are the ones we budget by for that fund type.</a:t>
            </a:r>
          </a:p>
          <a:p>
            <a:endParaRPr lang="en-US" dirty="0"/>
          </a:p>
          <a:p>
            <a:r>
              <a:rPr lang="en-US" dirty="0" smtClean="0"/>
              <a:t>So for example, here is a state account. These are all the chartfields that we use to budget for State accounts. Program is an optional chartfield, which is why it has a blue toggle. I</a:t>
            </a:r>
          </a:p>
          <a:p>
            <a:r>
              <a:rPr lang="en-US" dirty="0" smtClean="0"/>
              <a:t>I’ll talk about toggles in a minute.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9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first point is the search fields.</a:t>
            </a:r>
          </a:p>
          <a:p>
            <a:r>
              <a:rPr lang="en-US" dirty="0" smtClean="0"/>
              <a:t>The search fields have been enhanced to match the chartfields that we budget by for each fund type.</a:t>
            </a:r>
          </a:p>
          <a:p>
            <a:r>
              <a:rPr lang="en-US" dirty="0" smtClean="0"/>
              <a:t>All of our financial information is now driven by the way we budget.</a:t>
            </a:r>
          </a:p>
          <a:p>
            <a:r>
              <a:rPr lang="en-US" dirty="0" smtClean="0"/>
              <a:t>So the chartfields you enter per fund type are the ones we budget by for that fund type.</a:t>
            </a:r>
          </a:p>
          <a:p>
            <a:endParaRPr lang="en-US" dirty="0"/>
          </a:p>
          <a:p>
            <a:r>
              <a:rPr lang="en-US" dirty="0" smtClean="0"/>
              <a:t>So for example, here is a state account. These are all the chartfields that we use to budget for State accounts. Program is an optional chartfield, which is why it has a blue toggle. I</a:t>
            </a:r>
          </a:p>
          <a:p>
            <a:r>
              <a:rPr lang="en-US" dirty="0" smtClean="0"/>
              <a:t>I’ll talk about toggles in a minute.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94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first point is the search fields.</a:t>
            </a:r>
          </a:p>
          <a:p>
            <a:r>
              <a:rPr lang="en-US" dirty="0" smtClean="0"/>
              <a:t>The search fields have been enhanced to match the chartfields that we budget by for each fund type.</a:t>
            </a:r>
          </a:p>
          <a:p>
            <a:r>
              <a:rPr lang="en-US" dirty="0" smtClean="0"/>
              <a:t>All of our financial information is now driven by the way we budget.</a:t>
            </a:r>
          </a:p>
          <a:p>
            <a:r>
              <a:rPr lang="en-US" dirty="0" smtClean="0"/>
              <a:t>So the chartfields you enter per fund type are the ones we budget by for that fund type.</a:t>
            </a:r>
          </a:p>
          <a:p>
            <a:endParaRPr lang="en-US" dirty="0"/>
          </a:p>
          <a:p>
            <a:r>
              <a:rPr lang="en-US" dirty="0" smtClean="0"/>
              <a:t>So for example, here is a state account. These are all the chartfields that we use to budget for State accounts. Program is an optional chartfield, which is why it has a blue toggle. I</a:t>
            </a:r>
          </a:p>
          <a:p>
            <a:r>
              <a:rPr lang="en-US" dirty="0" smtClean="0"/>
              <a:t>I’ll talk about toggles in a minute.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23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95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01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4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75014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014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0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02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8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2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08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70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8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6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71A4-D721-4E85-B590-1A707F7EF124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5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1797-D23C-48A2-9965-52FA1F49E507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5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9608-1CCD-4528-948F-CD1FFCE2C170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93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F7D2-42C3-414C-8C5B-D9A4BF56D020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6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8637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3E2C-F005-43A5-AAFC-C0BD4B46AD7A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4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or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8637"/>
            <a:ext cx="8229600" cy="4525963"/>
          </a:xfrm>
        </p:spPr>
        <p:txBody>
          <a:bodyPr>
            <a:normAutofit/>
          </a:bodyPr>
          <a:lstStyle>
            <a:lvl1pPr marL="0" indent="0">
              <a:buNone/>
              <a:defRPr sz="4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1F6F-D85C-4AF2-BB88-6377034305E3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1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D00D-1FFC-4E1A-8269-FD5D6BC820B8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2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E675-5E52-4810-9C33-29FCF6AC7294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45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C1E5-77E6-46B5-81C5-136F6DD3E770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36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11C8-7B1A-48F3-8662-A7C554CBA9B8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5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A486-43CC-480B-8D7D-C06116672E23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62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870C-CB97-44A5-AA81-28D80718BBA7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ragsdal\Documents\Materials\Slideshows\gray ppt bg 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D6DD1-7877-4767-A9D6-5C222638547A}" type="datetime1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&amp;p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3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cinfo.unc.edu/finance/chartfield-check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cinfo.unc.edu/training/resource-documents/#chartfield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3279775"/>
          </a:xfrm>
        </p:spPr>
        <p:txBody>
          <a:bodyPr>
            <a:noAutofit/>
          </a:bodyPr>
          <a:lstStyle/>
          <a:p>
            <a:r>
              <a:rPr lang="en-US" sz="8000" dirty="0" smtClean="0"/>
              <a:t>University</a:t>
            </a:r>
            <a:br>
              <a:rPr lang="en-US" sz="8000" dirty="0" smtClean="0"/>
            </a:br>
            <a:r>
              <a:rPr lang="en-US" sz="8000" dirty="0" smtClean="0"/>
              <a:t>Chartfields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28800"/>
            <a:ext cx="9144000" cy="2667000"/>
          </a:xfrm>
          <a:prstGeom prst="rect">
            <a:avLst/>
          </a:prstGeom>
          <a:solidFill>
            <a:srgbClr val="56A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Gradstar Webinar </a:t>
            </a:r>
          </a:p>
          <a:p>
            <a:pPr algn="ctr"/>
            <a:r>
              <a:rPr lang="en-US" sz="4000" dirty="0" smtClean="0"/>
              <a:t>August 5, 2015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780" y="4800600"/>
            <a:ext cx="2924439" cy="137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8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How can you prevent errors?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295400"/>
            <a:ext cx="73914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Double-check with your Finance team </a:t>
            </a:r>
            <a:r>
              <a:rPr lang="en-US" sz="2400" dirty="0" smtClean="0"/>
              <a:t>to </a:t>
            </a:r>
            <a:r>
              <a:rPr lang="en-US" sz="2400" dirty="0"/>
              <a:t>make sure you’re using </a:t>
            </a:r>
            <a:r>
              <a:rPr lang="en-US" sz="2400" dirty="0" smtClean="0"/>
              <a:t>correct </a:t>
            </a:r>
            <a:r>
              <a:rPr lang="en-US" sz="2400" dirty="0"/>
              <a:t>chartfield strings and that budget has been set up for them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Use the new </a:t>
            </a:r>
            <a:r>
              <a:rPr lang="en-US" sz="2400" b="1" dirty="0"/>
              <a:t>Chartfield Checker </a:t>
            </a:r>
            <a:r>
              <a:rPr lang="en-US" sz="2400" dirty="0"/>
              <a:t>tool to check your chartfield strings for budget errors before you enter them into Gradstar.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Double </a:t>
            </a:r>
            <a:r>
              <a:rPr lang="en-US" sz="2400" dirty="0"/>
              <a:t>check your work.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Did </a:t>
            </a:r>
            <a:r>
              <a:rPr lang="en-US" sz="2000" dirty="0"/>
              <a:t>you put a positive number in the Amount field? 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Did </a:t>
            </a:r>
            <a:r>
              <a:rPr lang="en-US" sz="2000" dirty="0"/>
              <a:t>you enter the chartfields and amounts you meant to enter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858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What if you get a budget error?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295400"/>
            <a:ext cx="7391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You </a:t>
            </a:r>
            <a:r>
              <a:rPr lang="en-US" sz="2400" dirty="0"/>
              <a:t>may need to contact your </a:t>
            </a:r>
            <a:r>
              <a:rPr lang="en-US" sz="2400" dirty="0" smtClean="0"/>
              <a:t>Finance team </a:t>
            </a:r>
            <a:r>
              <a:rPr lang="en-US" sz="2400" dirty="0"/>
              <a:t>for help in resolving the budget error. </a:t>
            </a:r>
            <a:endParaRPr lang="en-US" sz="2400" dirty="0" smtClean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They may need to work with OSR or the Budget Office, or give you a different chartfield </a:t>
            </a:r>
            <a:r>
              <a:rPr lang="en-US" sz="2400" dirty="0" smtClean="0"/>
              <a:t>string.</a:t>
            </a:r>
            <a:endParaRPr lang="en-US" sz="2400" dirty="0" smtClean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505200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1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12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14600"/>
            <a:ext cx="9144000" cy="1447800"/>
          </a:xfrm>
          <a:prstGeom prst="rect">
            <a:avLst/>
          </a:prstGeom>
          <a:solidFill>
            <a:srgbClr val="56A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Chartfield Checker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816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Chartfield Checker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609324" y="10668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Chartfield Checker allows you to see if a chartfield string has edit or budget errors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You enter chartfield strings one at a time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The system displays the results immediately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There is a Chartfield Checker Quick Reference Card at: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http://ccinfo.unc.edu/finance/chartfield-checker/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5331891"/>
            <a:ext cx="4419048" cy="7523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933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Using the Chartfield Checker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805696"/>
            <a:ext cx="814895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Go to </a:t>
            </a:r>
            <a:r>
              <a:rPr lang="en-US" sz="2400" u="sng" dirty="0" smtClean="0">
                <a:hlinkClick r:id="rId3"/>
              </a:rPr>
              <a:t>http</a:t>
            </a:r>
            <a:r>
              <a:rPr lang="en-US" sz="2400" u="sng" dirty="0">
                <a:hlinkClick r:id="rId3"/>
              </a:rPr>
              <a:t>://ccinfo.unc.edu/finance/chartfield-checker</a:t>
            </a:r>
            <a:r>
              <a:rPr lang="en-US" sz="2400" u="sng" dirty="0" smtClean="0">
                <a:hlinkClick r:id="rId3"/>
              </a:rPr>
              <a:t>/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For each chartfield string you need to check, enter the complete string and the amount. </a:t>
            </a:r>
            <a:endParaRPr lang="en-US" sz="2400" dirty="0"/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Click </a:t>
            </a:r>
            <a:r>
              <a:rPr lang="en-US" sz="2400" b="1" dirty="0"/>
              <a:t>Submit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56265" y="2573446"/>
            <a:ext cx="2554336" cy="92333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For OSR projects, be sure to enter the PC Bus Unit, Project, and Activity.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66652" y="4034641"/>
            <a:ext cx="2333562" cy="1200329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You can enter a future date to see if a project will be passed the project end date.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5726" y="5772834"/>
            <a:ext cx="1895413" cy="646331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Be sure to enter a positive amount.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14995"/>
          <a:stretch/>
        </p:blipFill>
        <p:spPr>
          <a:xfrm>
            <a:off x="1609663" y="2801073"/>
            <a:ext cx="3524313" cy="37331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Rounded Rectangle 23"/>
          <p:cNvSpPr/>
          <p:nvPr/>
        </p:nvSpPr>
        <p:spPr>
          <a:xfrm>
            <a:off x="1628775" y="6219825"/>
            <a:ext cx="704850" cy="257175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>
            <a:off x="3638550" y="3035111"/>
            <a:ext cx="2417715" cy="1276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1"/>
          </p:cNvCxnSpPr>
          <p:nvPr/>
        </p:nvCxnSpPr>
        <p:spPr>
          <a:xfrm flipH="1">
            <a:off x="3590925" y="4634806"/>
            <a:ext cx="2575727" cy="1232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1"/>
          </p:cNvCxnSpPr>
          <p:nvPr/>
        </p:nvCxnSpPr>
        <p:spPr>
          <a:xfrm flipH="1">
            <a:off x="3629025" y="6096000"/>
            <a:ext cx="2756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724149" y="5991226"/>
            <a:ext cx="904876" cy="247650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695575" y="2781300"/>
            <a:ext cx="942975" cy="2971800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9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4" grpId="0" animBg="1"/>
      <p:bldP spid="24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Using the Chartfield Checker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54493" y="990600"/>
            <a:ext cx="814895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dirty="0"/>
              <a:t>your chartfield string is “okay”, the system displays </a:t>
            </a:r>
            <a:r>
              <a:rPr lang="en-US" sz="2800" dirty="0" smtClean="0"/>
              <a:t>a message in black text: </a:t>
            </a:r>
          </a:p>
          <a:p>
            <a:pPr marL="971550" lvl="1" indent="-514350">
              <a:buFont typeface="Wingdings" panose="05000000000000000000" pitchFamily="2" charset="2"/>
              <a:buChar char="Ø"/>
            </a:pPr>
            <a:r>
              <a:rPr lang="en-US" sz="2800" dirty="0" smtClean="0"/>
              <a:t>“</a:t>
            </a:r>
            <a:r>
              <a:rPr lang="en-US" sz="2800" b="1" dirty="0" smtClean="0"/>
              <a:t>Chartfield String and Amount are valid</a:t>
            </a:r>
            <a:r>
              <a:rPr lang="en-US" sz="2800" dirty="0" smtClean="0"/>
              <a:t>”</a:t>
            </a:r>
          </a:p>
          <a:p>
            <a:pPr lvl="0"/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That string is okay to enter into Gradstar.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7898"/>
          <a:stretch/>
        </p:blipFill>
        <p:spPr>
          <a:xfrm>
            <a:off x="2462767" y="3505200"/>
            <a:ext cx="4714149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ounded Rectangle 3"/>
          <p:cNvSpPr/>
          <p:nvPr/>
        </p:nvSpPr>
        <p:spPr>
          <a:xfrm>
            <a:off x="2362200" y="3882952"/>
            <a:ext cx="4952999" cy="351046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5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Using the Chartfield Checker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850880"/>
            <a:ext cx="8148955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dirty="0"/>
              <a:t>your chartfield string has an error, the system displays the error in red </a:t>
            </a:r>
            <a:r>
              <a:rPr lang="en-US" sz="2800" dirty="0" smtClean="0"/>
              <a:t>text, such </a:t>
            </a:r>
            <a:r>
              <a:rPr lang="en-US" sz="2800" dirty="0"/>
              <a:t>as: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914400" lvl="1" indent="-457200"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Budget </a:t>
            </a:r>
            <a:r>
              <a:rPr lang="en-US" sz="2400" b="1" dirty="0">
                <a:solidFill>
                  <a:srgbClr val="FF0000"/>
                </a:solidFill>
              </a:rPr>
              <a:t>Date out of </a:t>
            </a:r>
            <a:r>
              <a:rPr lang="en-US" sz="2400" b="1" dirty="0" smtClean="0">
                <a:solidFill>
                  <a:srgbClr val="FF0000"/>
                </a:solidFill>
              </a:rPr>
              <a:t>Bounds</a:t>
            </a:r>
            <a:r>
              <a:rPr lang="en-US" sz="2400" b="1" dirty="0" smtClean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This </a:t>
            </a:r>
            <a:r>
              <a:rPr lang="en-US" sz="2800" dirty="0"/>
              <a:t>string won’t be successful in </a:t>
            </a:r>
            <a:r>
              <a:rPr lang="en-US" sz="2800" dirty="0" err="1"/>
              <a:t>GradStar</a:t>
            </a:r>
            <a:r>
              <a:rPr lang="en-US" sz="2800" dirty="0"/>
              <a:t>, so be sure not to use it until you can get the error resolved with your Finance team.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36996"/>
          <a:stretch/>
        </p:blipFill>
        <p:spPr>
          <a:xfrm>
            <a:off x="3066504" y="3657600"/>
            <a:ext cx="3281391" cy="3124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2905124" y="4042918"/>
            <a:ext cx="3571875" cy="302006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6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609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Error Messages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17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990600"/>
            <a:ext cx="751954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The possible error messages you will see are:</a:t>
            </a:r>
            <a:endParaRPr lang="en-US" sz="28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No budget exists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Budget date out of bounds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Exceeds budget tolerance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Invalid Combination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Invalid value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282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18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143000"/>
            <a:ext cx="7772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New checks have been put into Gradstar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2800" dirty="0" smtClean="0"/>
              <a:t>An immediate error message for edit errors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2800" dirty="0" smtClean="0"/>
              <a:t>An email notification on budget errors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Entries with errors can’t be processed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You can use Chartfield Checker to see if your chartfield string will </a:t>
            </a:r>
            <a:r>
              <a:rPr lang="en-US" sz="2800" dirty="0" smtClean="0"/>
              <a:t>pass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You may need to have your Finance Team work with OSR to set up a budget, or give you a different chartfield string</a:t>
            </a:r>
            <a:endParaRPr lang="en-US" sz="2800" dirty="0" smtClean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6815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Training tab of </a:t>
            </a:r>
            <a:r>
              <a:rPr lang="en-US" dirty="0" err="1" smtClean="0"/>
              <a:t>ccinfo</a:t>
            </a:r>
            <a:r>
              <a:rPr lang="en-US" dirty="0" smtClean="0"/>
              <a:t> has the Chartfield Checker</a:t>
            </a:r>
            <a:endParaRPr lang="en-US" dirty="0"/>
          </a:p>
          <a:p>
            <a:pPr marL="457200" lvl="1" indent="0">
              <a:buNone/>
            </a:pPr>
            <a:r>
              <a:rPr lang="en-US" u="sng" dirty="0">
                <a:solidFill>
                  <a:srgbClr val="0000FF"/>
                </a:solidFill>
                <a:hlinkClick r:id="rId3"/>
              </a:rPr>
              <a:t>http://ccinfo.unc.edu/training/resource-documents/#</a:t>
            </a:r>
            <a:r>
              <a:rPr lang="en-US" u="sng" dirty="0" smtClean="0">
                <a:solidFill>
                  <a:srgbClr val="0000FF"/>
                </a:solidFill>
                <a:hlinkClick r:id="rId3"/>
              </a:rPr>
              <a:t>chartfields</a:t>
            </a:r>
            <a:endParaRPr lang="en-US" u="sng" dirty="0" smtClean="0">
              <a:solidFill>
                <a:srgbClr val="0000FF"/>
              </a:solidFill>
            </a:endParaRPr>
          </a:p>
          <a:p>
            <a:pPr lvl="1"/>
            <a:r>
              <a:rPr lang="en-US" dirty="0"/>
              <a:t>Recording of the webinar</a:t>
            </a:r>
          </a:p>
          <a:p>
            <a:pPr lvl="1"/>
            <a:r>
              <a:rPr lang="en-US" dirty="0" smtClean="0"/>
              <a:t>Webinar PowerPoint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2667000"/>
            <a:ext cx="2971800" cy="28754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5648325" y="4490592"/>
            <a:ext cx="1866900" cy="329057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Today’s webinar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8001000" cy="4525963"/>
          </a:xfrm>
        </p:spPr>
        <p:txBody>
          <a:bodyPr>
            <a:noAutofit/>
          </a:bodyPr>
          <a:lstStyle/>
          <a:p>
            <a:pPr marL="346075" lvl="1" indent="-346075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Arial" charset="0"/>
              <a:buChar char="•"/>
            </a:pPr>
            <a:r>
              <a:rPr lang="en-US" dirty="0" smtClean="0"/>
              <a:t>Duration is approximately 30 minutes</a:t>
            </a:r>
          </a:p>
          <a:p>
            <a:pPr marL="346075" lvl="1" indent="-346075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Arial" charset="0"/>
              <a:buChar char="•"/>
            </a:pPr>
            <a:endParaRPr lang="en-US" dirty="0" smtClean="0"/>
          </a:p>
          <a:p>
            <a:pPr marL="346075" lvl="1" indent="-346075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Arial" charset="0"/>
              <a:buChar char="•"/>
            </a:pPr>
            <a:r>
              <a:rPr lang="en-US" dirty="0" smtClean="0"/>
              <a:t>Use the chat window to type your questions</a:t>
            </a:r>
          </a:p>
          <a:p>
            <a:pPr marL="746125" lvl="2" indent="-346075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Arial" charset="0"/>
              <a:buChar char="•"/>
            </a:pPr>
            <a:r>
              <a:rPr lang="en-US" dirty="0" smtClean="0"/>
              <a:t>We will answer questions at the end</a:t>
            </a:r>
          </a:p>
          <a:p>
            <a:pPr marL="346075" lvl="1" indent="-346075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Arial" charset="0"/>
              <a:buChar char="•"/>
            </a:pPr>
            <a:endParaRPr lang="en-US" dirty="0"/>
          </a:p>
          <a:p>
            <a:pPr marL="346075" lvl="1" indent="-346075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Arial" charset="0"/>
              <a:buChar char="•"/>
            </a:pPr>
            <a:r>
              <a:rPr lang="en-US" dirty="0" smtClean="0"/>
              <a:t>The webinar recording will be posted on </a:t>
            </a:r>
            <a:r>
              <a:rPr lang="en-US" dirty="0"/>
              <a:t>t</a:t>
            </a:r>
            <a:r>
              <a:rPr lang="en-US" dirty="0" smtClean="0"/>
              <a:t>he Reporting tab on ccinfo.unc.edu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8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800" dirty="0" smtClean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07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20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14600"/>
            <a:ext cx="9144000" cy="1447800"/>
          </a:xfrm>
          <a:prstGeom prst="rect">
            <a:avLst/>
          </a:prstGeom>
          <a:solidFill>
            <a:srgbClr val="56A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Q&amp;A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9102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21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14600"/>
            <a:ext cx="9144000" cy="1447800"/>
          </a:xfrm>
          <a:prstGeom prst="rect">
            <a:avLst/>
          </a:prstGeom>
          <a:solidFill>
            <a:srgbClr val="56A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620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Webinar Purpose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371600"/>
            <a:ext cx="7772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The purpose of today’s webinar is to: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5715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Gear up for our heavy season of Gradstar entry</a:t>
            </a:r>
          </a:p>
          <a:p>
            <a:pPr marL="5715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5715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Talk about some new checks in Gradstar you need to know about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124200"/>
            <a:ext cx="1447800" cy="11582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029200"/>
            <a:ext cx="136034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1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Webinar Topics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371600"/>
            <a:ext cx="7391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There are new system checks for Gradstar entries. Why?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might the new checks impact award recipients?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The new checks: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Edit errors</a:t>
            </a:r>
            <a:endParaRPr lang="en-US" sz="28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Budget errors</a:t>
            </a:r>
            <a:endParaRPr lang="en-US" sz="2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How you can prevent errors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36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14600"/>
            <a:ext cx="9144000" cy="1447800"/>
          </a:xfrm>
          <a:prstGeom prst="rect">
            <a:avLst/>
          </a:prstGeom>
          <a:solidFill>
            <a:srgbClr val="56A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New Checks in Gradstar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444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Why were new checks added to Gradstar?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039451"/>
            <a:ext cx="7686675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Since go-live, many </a:t>
            </a:r>
            <a:r>
              <a:rPr lang="en-US" sz="2400" dirty="0" smtClean="0"/>
              <a:t>entries made into </a:t>
            </a:r>
            <a:r>
              <a:rPr lang="en-US" sz="2400" dirty="0"/>
              <a:t>Gradstar </a:t>
            </a:r>
            <a:r>
              <a:rPr lang="en-US" sz="2400" dirty="0" smtClean="0"/>
              <a:t>have </a:t>
            </a:r>
            <a:r>
              <a:rPr lang="en-US" sz="2400" dirty="0"/>
              <a:t>had </a:t>
            </a:r>
            <a:r>
              <a:rPr lang="en-US" sz="2400" dirty="0" smtClean="0"/>
              <a:t>errors</a:t>
            </a:r>
          </a:p>
          <a:p>
            <a:pPr marL="914400" lvl="1" indent="-457200">
              <a:spcAft>
                <a:spcPts val="600"/>
              </a:spcAft>
              <a:buSzPct val="85000"/>
              <a:buFont typeface="Wingdings" panose="05000000000000000000" pitchFamily="2" charset="2"/>
              <a:buChar char="Ø"/>
            </a:pPr>
            <a:r>
              <a:rPr lang="en-US" sz="2400" dirty="0" smtClean="0"/>
              <a:t>No budget set up</a:t>
            </a:r>
          </a:p>
          <a:p>
            <a:pPr marL="914400" lvl="1" indent="-457200">
              <a:spcAft>
                <a:spcPts val="600"/>
              </a:spcAft>
              <a:buSzPct val="85000"/>
              <a:buFont typeface="Wingdings" panose="05000000000000000000" pitchFamily="2" charset="2"/>
              <a:buChar char="Ø"/>
            </a:pPr>
            <a:r>
              <a:rPr lang="en-US" sz="2400" dirty="0" smtClean="0"/>
              <a:t>Not enough budget</a:t>
            </a:r>
          </a:p>
          <a:p>
            <a:pPr marL="914400" lvl="1" indent="-457200">
              <a:spcAft>
                <a:spcPts val="600"/>
              </a:spcAft>
              <a:buSzPct val="85000"/>
              <a:buFont typeface="Wingdings" panose="05000000000000000000" pitchFamily="2" charset="2"/>
              <a:buChar char="Ø"/>
            </a:pPr>
            <a:r>
              <a:rPr lang="en-US" sz="2400" dirty="0" smtClean="0"/>
              <a:t>Amount field with a negative or $0 amount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These errors have kept entries from being posted, </a:t>
            </a:r>
            <a:r>
              <a:rPr lang="en-US" sz="2400" dirty="0"/>
              <a:t>causing fairly significant problems in the accounting for </a:t>
            </a:r>
            <a:r>
              <a:rPr lang="en-US" sz="2400" dirty="0" smtClean="0"/>
              <a:t>awards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new checks were put in place to prevent these errors going </a:t>
            </a:r>
            <a:r>
              <a:rPr lang="en-US" sz="2400" dirty="0" smtClean="0"/>
              <a:t>forward 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09575" y="5156305"/>
            <a:ext cx="8042836" cy="1168295"/>
            <a:chOff x="588682" y="3850870"/>
            <a:chExt cx="8042836" cy="1168295"/>
          </a:xfrm>
        </p:grpSpPr>
        <p:grpSp>
          <p:nvGrpSpPr>
            <p:cNvPr id="3" name="Group 2"/>
            <p:cNvGrpSpPr/>
            <p:nvPr/>
          </p:nvGrpSpPr>
          <p:grpSpPr>
            <a:xfrm>
              <a:off x="588682" y="3850870"/>
              <a:ext cx="8042836" cy="1141393"/>
              <a:chOff x="533400" y="2325707"/>
              <a:chExt cx="8042836" cy="1141393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3400" y="2325707"/>
                <a:ext cx="8042836" cy="114139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cxnSp>
            <p:nvCxnSpPr>
              <p:cNvPr id="9" name="Straight Connector 8"/>
              <p:cNvCxnSpPr/>
              <p:nvPr/>
            </p:nvCxnSpPr>
            <p:spPr>
              <a:xfrm>
                <a:off x="685800" y="3248025"/>
                <a:ext cx="54864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200" y="4161915"/>
              <a:ext cx="857250" cy="857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781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Impact to award recipients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29540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your Gradstar entries have errors, the </a:t>
            </a:r>
            <a:r>
              <a:rPr lang="en-US" sz="2800" dirty="0"/>
              <a:t>new checks will prevent your award recipients from receiving their </a:t>
            </a:r>
            <a:r>
              <a:rPr lang="en-US" sz="2800" dirty="0" smtClean="0"/>
              <a:t>awards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048000"/>
            <a:ext cx="2514600" cy="233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1190"/>
            <a:ext cx="8229600" cy="69411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What are the new checks?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2475" y="1676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your entry has an edit error, when you click </a:t>
            </a:r>
            <a:r>
              <a:rPr lang="en-US" sz="2400" b="1" dirty="0"/>
              <a:t>Save</a:t>
            </a:r>
            <a:r>
              <a:rPr lang="en-US" sz="2400" dirty="0"/>
              <a:t>, an error message immediately appears on the screen. </a:t>
            </a: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You’ll </a:t>
            </a:r>
            <a:r>
              <a:rPr lang="en-US" sz="2400" dirty="0"/>
              <a:t>need to resolve the edit error and re-submit your entry. </a:t>
            </a: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system won’t save entries with edit errors.</a:t>
            </a:r>
          </a:p>
          <a:p>
            <a:endParaRPr lang="en-US" sz="24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Edit </a:t>
            </a:r>
            <a:r>
              <a:rPr lang="en-US" sz="2400" dirty="0"/>
              <a:t>errors include:</a:t>
            </a:r>
          </a:p>
          <a:p>
            <a:pPr marL="800100" lvl="1" indent="-3429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2000" dirty="0"/>
              <a:t>Ensuring the chartfields you entered </a:t>
            </a:r>
            <a:r>
              <a:rPr lang="en-US" sz="2000" dirty="0" smtClean="0"/>
              <a:t>exist </a:t>
            </a:r>
            <a:r>
              <a:rPr lang="en-US" sz="2000" dirty="0"/>
              <a:t>in the system</a:t>
            </a:r>
          </a:p>
          <a:p>
            <a:pPr marL="800100" lvl="1" indent="-3429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2000" dirty="0"/>
              <a:t>Ensuring the chartfields you entered are an allowable combination</a:t>
            </a:r>
          </a:p>
          <a:p>
            <a:pPr marL="800100" lvl="1" indent="-342900">
              <a:spcBef>
                <a:spcPts val="600"/>
              </a:spcBef>
              <a:buSzPct val="80000"/>
              <a:buFont typeface="Wingdings" panose="05000000000000000000" pitchFamily="2" charset="2"/>
              <a:buChar char="Ø"/>
            </a:pPr>
            <a:r>
              <a:rPr lang="en-US" sz="2000" dirty="0"/>
              <a:t>Ensuring the number in the </a:t>
            </a:r>
            <a:r>
              <a:rPr lang="en-US" sz="2000" b="1" dirty="0"/>
              <a:t>Amount</a:t>
            </a:r>
            <a:r>
              <a:rPr lang="en-US" sz="2000" dirty="0"/>
              <a:t> field is a positive number. The system doesn’t allow $0 or negative amounts.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424" y="1003474"/>
            <a:ext cx="3838575" cy="582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1. Edit Errors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7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759327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new budget checking tool has been added that checks your Gradstar entries for valid budget. </a:t>
            </a:r>
            <a:endParaRPr lang="en-US" sz="2400" dirty="0" smtClean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tool completes the budget check within a day of you submitting the entry. </a:t>
            </a:r>
            <a:endParaRPr lang="en-US" sz="2400" dirty="0" smtClean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your entry has a budget error, you will receive an email notification the next day. </a:t>
            </a:r>
            <a:endParaRPr lang="en-US" sz="2400" dirty="0" smtClean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You’ll </a:t>
            </a:r>
            <a:r>
              <a:rPr lang="en-US" sz="2400" dirty="0"/>
              <a:t>need to resolve the budget error and re-submit your entry. </a:t>
            </a:r>
            <a:endParaRPr lang="en-US" sz="2400" dirty="0" smtClean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system won’t process entries with budget errors.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51190"/>
            <a:ext cx="8229600" cy="69411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What are the new checks?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33424" y="1003474"/>
            <a:ext cx="3838575" cy="582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B050"/>
                </a:solidFill>
              </a:rPr>
              <a:t>2</a:t>
            </a:r>
            <a:r>
              <a:rPr lang="en-US" sz="3200" b="1" dirty="0" smtClean="0">
                <a:solidFill>
                  <a:srgbClr val="00B050"/>
                </a:solidFill>
              </a:rPr>
              <a:t>. Budget Errors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76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31109</TotalTime>
  <Words>1300</Words>
  <Application>Microsoft Office PowerPoint</Application>
  <PresentationFormat>On-screen Show (4:3)</PresentationFormat>
  <Paragraphs>171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University Chartfields</vt:lpstr>
      <vt:lpstr>Today’s webinar</vt:lpstr>
      <vt:lpstr>Webinar Purpose</vt:lpstr>
      <vt:lpstr>Webinar Topics</vt:lpstr>
      <vt:lpstr>PowerPoint Presentation</vt:lpstr>
      <vt:lpstr>Why were new checks added to Gradstar?</vt:lpstr>
      <vt:lpstr>Impact to award recipients</vt:lpstr>
      <vt:lpstr>What are the new checks?</vt:lpstr>
      <vt:lpstr>What are the new checks?</vt:lpstr>
      <vt:lpstr>How can you prevent errors?</vt:lpstr>
      <vt:lpstr>What if you get a budget error?</vt:lpstr>
      <vt:lpstr>PowerPoint Presentation</vt:lpstr>
      <vt:lpstr>Chartfield Checker</vt:lpstr>
      <vt:lpstr>Using the Chartfield Checker</vt:lpstr>
      <vt:lpstr>Using the Chartfield Checker</vt:lpstr>
      <vt:lpstr>Using the Chartfield Checker</vt:lpstr>
      <vt:lpstr>Error Messages</vt:lpstr>
      <vt:lpstr>Summary</vt:lpstr>
      <vt:lpstr>Reference information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Minter</dc:creator>
  <cp:lastModifiedBy>McDonough, Susan</cp:lastModifiedBy>
  <cp:revision>1151</cp:revision>
  <cp:lastPrinted>2015-06-16T13:44:08Z</cp:lastPrinted>
  <dcterms:created xsi:type="dcterms:W3CDTF">2012-10-10T18:35:42Z</dcterms:created>
  <dcterms:modified xsi:type="dcterms:W3CDTF">2015-08-04T14:16:07Z</dcterms:modified>
</cp:coreProperties>
</file>